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49689AC1-0D71-4E81-AEEF-2D57E1E35E0E}" v="2643" dt="2022-02-22T00:27:50.880"/>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21B1774-79FF-4E38-B339-F315613DA4FF}" v="6534" dt="2022-02-23T00:31:54.168"/>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aovictorbarrera/Assets-IBM-Capstone-Project/blob/master/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aovictorbarrera/Assets-IBM-Capstone-Project/blob/master/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aovictorbarrera/Assets-IBM-Capstone-Project/blob/master/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aovictorbarrera/Assets-IBM-Capstone-Project/blob/master/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aovictorbarrera/Assets-IBM-Capstone-Project/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aovictorbarrera/Assets-IBM-Capstone-Project/blob/master/SpaceX%20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oaovictorbarrera/Assets-IBM-Capstone-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oaovictorbarrera/Assets-IBM-Capstone-Project/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aovictorbarrera/Assets-IBM-Capstone-Project/blob/master/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5062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Joao Victor Lotfi Barrera</a:t>
            </a:r>
          </a:p>
          <a:p>
            <a:r>
              <a:rPr lang="en-US" dirty="0">
                <a:solidFill>
                  <a:schemeClr val="bg2"/>
                </a:solidFill>
                <a:latin typeface="Abadi"/>
                <a:ea typeface="SF Pro" pitchFamily="2" charset="0"/>
                <a:cs typeface="SF Pro" pitchFamily="2" charset="0"/>
              </a:rPr>
              <a:t>February 21st,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4012"/>
            <a:ext cx="10603561" cy="5399087"/>
          </a:xfrm>
          <a:prstGeom prst="rect">
            <a:avLst/>
          </a:prstGeom>
        </p:spPr>
        <p:txBody>
          <a:bodyPr lIns="91440" tIns="45720" rIns="91440" bIns="45720" anchor="t"/>
          <a:lstStyle/>
          <a:p>
            <a:r>
              <a:rPr lang="en-US" sz="2200" dirty="0">
                <a:solidFill>
                  <a:schemeClr val="accent3">
                    <a:lumMod val="25000"/>
                  </a:schemeClr>
                </a:solidFill>
                <a:latin typeface="Abadi"/>
              </a:rPr>
              <a:t>Used Exploratory Data Analysis to find patterns in the dataset and define labels for the outcome.</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The dataset had a column containing categorical data for all the outcomes. For example, "</a:t>
            </a:r>
            <a:r>
              <a:rPr lang="en-US" sz="2200" dirty="0">
                <a:solidFill>
                  <a:schemeClr val="accent3">
                    <a:lumMod val="25000"/>
                  </a:schemeClr>
                </a:solidFill>
                <a:ea typeface="+mn-lt"/>
                <a:cs typeface="+mn-lt"/>
              </a:rPr>
              <a:t>True ASDS</a:t>
            </a:r>
            <a:r>
              <a:rPr lang="en-US" sz="2200" dirty="0">
                <a:solidFill>
                  <a:schemeClr val="accent3">
                    <a:lumMod val="25000"/>
                  </a:schemeClr>
                </a:solidFill>
                <a:latin typeface="Abadi"/>
              </a:rPr>
              <a:t>" meant it was a success and it landed on a drone ship. Knowing that, we could reduce all the categorical data to 0's (fail) and 1's (success). </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a:endParaRPr>
          </a:p>
          <a:p>
            <a:pPr marL="0" indent="0">
              <a:buNone/>
            </a:pPr>
            <a:r>
              <a:rPr lang="en-US" sz="2200" dirty="0">
                <a:solidFill>
                  <a:schemeClr val="accent3">
                    <a:lumMod val="25000"/>
                  </a:schemeClr>
                </a:solidFill>
                <a:latin typeface="Abadi"/>
              </a:rPr>
              <a:t>            Load Dataset                Find unique outcomes              Transform data  </a:t>
            </a:r>
          </a:p>
          <a:p>
            <a:pPr marL="0" indent="0">
              <a:buNone/>
            </a:pPr>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pPr marL="0" indent="0">
              <a:buNone/>
            </a:pPr>
            <a:endParaRPr lang="en-US" sz="2200" dirty="0">
              <a:solidFill>
                <a:schemeClr val="accent3">
                  <a:lumMod val="25000"/>
                </a:schemeClr>
              </a:solidFill>
              <a:latin typeface="Abadi"/>
            </a:endParaRPr>
          </a:p>
          <a:p>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Here</a:t>
            </a:r>
            <a:r>
              <a:rPr lang="en-US" sz="2200" dirty="0">
                <a:solidFill>
                  <a:schemeClr val="accent3">
                    <a:lumMod val="25000"/>
                  </a:schemeClr>
                </a:solidFill>
                <a:latin typeface="Abadi"/>
              </a:rPr>
              <a:t> you can find the completed notebook for all the data wrangling work.</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Imagem 2" descr="Texto&#10;&#10;Descrição gerada automaticamente">
            <a:extLst>
              <a:ext uri="{FF2B5EF4-FFF2-40B4-BE49-F238E27FC236}">
                <a16:creationId xmlns:a16="http://schemas.microsoft.com/office/drawing/2014/main" id="{2A8029B7-1D6D-40BC-8220-F6DD11F2EDB0}"/>
              </a:ext>
            </a:extLst>
          </p:cNvPr>
          <p:cNvPicPr>
            <a:picLocks noChangeAspect="1"/>
          </p:cNvPicPr>
          <p:nvPr/>
        </p:nvPicPr>
        <p:blipFill>
          <a:blip r:embed="rId4"/>
          <a:stretch>
            <a:fillRect/>
          </a:stretch>
        </p:blipFill>
        <p:spPr>
          <a:xfrm>
            <a:off x="5385954" y="3976688"/>
            <a:ext cx="1524000" cy="1762125"/>
          </a:xfrm>
          <a:prstGeom prst="rect">
            <a:avLst/>
          </a:prstGeom>
        </p:spPr>
      </p:pic>
      <p:pic>
        <p:nvPicPr>
          <p:cNvPr id="6" name="Imagem 6" descr="Tabela&#10;&#10;Descrição gerada automaticamente">
            <a:extLst>
              <a:ext uri="{FF2B5EF4-FFF2-40B4-BE49-F238E27FC236}">
                <a16:creationId xmlns:a16="http://schemas.microsoft.com/office/drawing/2014/main" id="{4E3EF586-F858-4064-86D2-E03523E79ED4}"/>
              </a:ext>
            </a:extLst>
          </p:cNvPr>
          <p:cNvPicPr>
            <a:picLocks noChangeAspect="1"/>
          </p:cNvPicPr>
          <p:nvPr/>
        </p:nvPicPr>
        <p:blipFill>
          <a:blip r:embed="rId5"/>
          <a:stretch>
            <a:fillRect/>
          </a:stretch>
        </p:blipFill>
        <p:spPr>
          <a:xfrm>
            <a:off x="1122218" y="3997940"/>
            <a:ext cx="3176154" cy="1728280"/>
          </a:xfrm>
          <a:prstGeom prst="rect">
            <a:avLst/>
          </a:prstGeom>
        </p:spPr>
      </p:pic>
      <p:pic>
        <p:nvPicPr>
          <p:cNvPr id="7" name="Imagem 8" descr="Interface gráfica do usuário, Texto, Aplicativo&#10;&#10;Descrição gerada automaticamente">
            <a:extLst>
              <a:ext uri="{FF2B5EF4-FFF2-40B4-BE49-F238E27FC236}">
                <a16:creationId xmlns:a16="http://schemas.microsoft.com/office/drawing/2014/main" id="{A29BCDC2-4085-4D17-9A8D-09E871D4047E}"/>
              </a:ext>
            </a:extLst>
          </p:cNvPr>
          <p:cNvPicPr>
            <a:picLocks noChangeAspect="1"/>
          </p:cNvPicPr>
          <p:nvPr/>
        </p:nvPicPr>
        <p:blipFill>
          <a:blip r:embed="rId6"/>
          <a:stretch>
            <a:fillRect/>
          </a:stretch>
        </p:blipFill>
        <p:spPr>
          <a:xfrm>
            <a:off x="8222673" y="3960935"/>
            <a:ext cx="2743200" cy="1793631"/>
          </a:xfrm>
          <a:prstGeom prst="rect">
            <a:avLst/>
          </a:prstGeom>
        </p:spPr>
      </p:pic>
      <p:sp>
        <p:nvSpPr>
          <p:cNvPr id="9" name="Seta: para a Direita 8">
            <a:extLst>
              <a:ext uri="{FF2B5EF4-FFF2-40B4-BE49-F238E27FC236}">
                <a16:creationId xmlns:a16="http://schemas.microsoft.com/office/drawing/2014/main" id="{2B8B2E8E-9F9D-4C17-AB69-A5326E1D3D13}"/>
              </a:ext>
            </a:extLst>
          </p:cNvPr>
          <p:cNvSpPr/>
          <p:nvPr/>
        </p:nvSpPr>
        <p:spPr>
          <a:xfrm>
            <a:off x="4411840" y="4641410"/>
            <a:ext cx="891887" cy="432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Direita 9">
            <a:extLst>
              <a:ext uri="{FF2B5EF4-FFF2-40B4-BE49-F238E27FC236}">
                <a16:creationId xmlns:a16="http://schemas.microsoft.com/office/drawing/2014/main" id="{0797C75C-5CA8-4789-8C23-8354FCE42D8D}"/>
              </a:ext>
            </a:extLst>
          </p:cNvPr>
          <p:cNvSpPr/>
          <p:nvPr/>
        </p:nvSpPr>
        <p:spPr>
          <a:xfrm>
            <a:off x="7087499" y="4615432"/>
            <a:ext cx="978477"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28148"/>
            <a:ext cx="9745589" cy="548567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better understand the patterns hidden in this stream of data, we explored a few different charts. Here you can see which ones and what for:</a:t>
            </a:r>
            <a:endParaRPr lang="pt-BR">
              <a:solidFill>
                <a:schemeClr val="accent3">
                  <a:lumMod val="25000"/>
                </a:schemeClr>
              </a:solidFill>
              <a:cs typeface="Calibri" panose="020F0502020204030204"/>
            </a:endParaRPr>
          </a:p>
          <a:p>
            <a:pPr marL="457200" indent="-457200">
              <a:lnSpc>
                <a:spcPct val="100000"/>
              </a:lnSpc>
              <a:spcBef>
                <a:spcPts val="1400"/>
              </a:spcBef>
            </a:pPr>
            <a:r>
              <a:rPr lang="en-US" sz="2000" dirty="0">
                <a:solidFill>
                  <a:schemeClr val="accent3">
                    <a:lumMod val="25000"/>
                  </a:schemeClr>
                </a:solidFill>
                <a:latin typeface="Abadi"/>
              </a:rPr>
              <a:t>Scatter Plot: </a:t>
            </a:r>
            <a:endParaRPr lang="en-US" sz="2000" dirty="0">
              <a:solidFill>
                <a:schemeClr val="accent3">
                  <a:lumMod val="25000"/>
                </a:schemeClr>
              </a:solidFill>
              <a:latin typeface="Abadi"/>
              <a:cs typeface="Calibri" panose="020F0502020204030204"/>
            </a:endParaRPr>
          </a:p>
          <a:p>
            <a:pPr lvl="1">
              <a:lnSpc>
                <a:spcPct val="100000"/>
              </a:lnSpc>
              <a:spcBef>
                <a:spcPts val="1400"/>
              </a:spcBef>
            </a:pPr>
            <a:r>
              <a:rPr lang="en-US" sz="1200" dirty="0">
                <a:solidFill>
                  <a:schemeClr val="accent3">
                    <a:lumMod val="25000"/>
                  </a:schemeClr>
                </a:solidFill>
                <a:latin typeface="Abadi"/>
              </a:rPr>
              <a:t>  </a:t>
            </a:r>
            <a:r>
              <a:rPr lang="en-US" sz="1200" dirty="0">
                <a:latin typeface="Abadi"/>
              </a:rPr>
              <a:t> Flight Number vs Payload Mass (hue Class)</a:t>
            </a:r>
            <a:endParaRPr lang="en-US" sz="1200" dirty="0">
              <a:latin typeface="Abadi"/>
              <a:cs typeface="Calibri" panose="020F0502020204030204"/>
            </a:endParaRPr>
          </a:p>
          <a:p>
            <a:pPr lvl="1">
              <a:lnSpc>
                <a:spcPct val="100000"/>
              </a:lnSpc>
              <a:spcBef>
                <a:spcPts val="1400"/>
              </a:spcBef>
            </a:pPr>
            <a:r>
              <a:rPr lang="en-US" sz="1200" dirty="0">
                <a:latin typeface="Abadi"/>
              </a:rPr>
              <a:t>   Flight Number vs Launch Site (hue Class)</a:t>
            </a:r>
          </a:p>
          <a:p>
            <a:pPr lvl="1">
              <a:lnSpc>
                <a:spcPct val="100000"/>
              </a:lnSpc>
              <a:spcBef>
                <a:spcPts val="1400"/>
              </a:spcBef>
            </a:pPr>
            <a:r>
              <a:rPr lang="en-US" sz="1200" dirty="0">
                <a:latin typeface="Abadi"/>
              </a:rPr>
              <a:t>   Launch Site vs Payload Mass (hue Class)</a:t>
            </a:r>
          </a:p>
          <a:p>
            <a:pPr lvl="1">
              <a:lnSpc>
                <a:spcPct val="100000"/>
              </a:lnSpc>
              <a:spcBef>
                <a:spcPts val="1400"/>
              </a:spcBef>
            </a:pPr>
            <a:r>
              <a:rPr lang="en-US" sz="1200" dirty="0">
                <a:latin typeface="Abadi"/>
              </a:rPr>
              <a:t>   Flight Number vs Orbit Type (hue Class)</a:t>
            </a:r>
          </a:p>
          <a:p>
            <a:pPr lvl="1">
              <a:lnSpc>
                <a:spcPct val="100000"/>
              </a:lnSpc>
              <a:spcBef>
                <a:spcPts val="1400"/>
              </a:spcBef>
            </a:pPr>
            <a:r>
              <a:rPr lang="en-US" sz="1200" dirty="0">
                <a:ea typeface="+mn-lt"/>
                <a:cs typeface="+mn-lt"/>
              </a:rPr>
              <a:t>    </a:t>
            </a:r>
            <a:r>
              <a:rPr lang="en-US" sz="1200" dirty="0">
                <a:latin typeface="Abadi"/>
                <a:ea typeface="+mn-lt"/>
                <a:cs typeface="+mn-lt"/>
              </a:rPr>
              <a:t>Payload Mass  vs Orbit Type (hue Class)</a:t>
            </a:r>
            <a:endParaRPr lang="en-US" sz="1200" dirty="0">
              <a:latin typeface="Abadi"/>
            </a:endParaRPr>
          </a:p>
          <a:p>
            <a:pPr marL="457200" indent="-457200">
              <a:lnSpc>
                <a:spcPct val="100000"/>
              </a:lnSpc>
              <a:spcBef>
                <a:spcPts val="1400"/>
              </a:spcBef>
            </a:pPr>
            <a:r>
              <a:rPr lang="en-US" sz="2000" dirty="0">
                <a:solidFill>
                  <a:schemeClr val="accent3">
                    <a:lumMod val="25000"/>
                  </a:schemeClr>
                </a:solidFill>
                <a:latin typeface="Abadi"/>
              </a:rPr>
              <a:t>Bar Chart:</a:t>
            </a:r>
          </a:p>
          <a:p>
            <a:pPr lvl="1">
              <a:lnSpc>
                <a:spcPct val="100000"/>
              </a:lnSpc>
              <a:spcBef>
                <a:spcPts val="1400"/>
              </a:spcBef>
            </a:pPr>
            <a:r>
              <a:rPr lang="en-US" sz="1200" dirty="0">
                <a:solidFill>
                  <a:schemeClr val="accent3">
                    <a:lumMod val="25000"/>
                  </a:schemeClr>
                </a:solidFill>
                <a:latin typeface="Abadi"/>
              </a:rPr>
              <a:t>   Orbits vs Avg Success Rate</a:t>
            </a:r>
            <a:endParaRPr lang="en-US" sz="1200" dirty="0">
              <a:solidFill>
                <a:schemeClr val="accent3">
                  <a:lumMod val="25000"/>
                </a:schemeClr>
              </a:solidFill>
              <a:cs typeface="Calibri" panose="020F0502020204030204"/>
            </a:endParaRPr>
          </a:p>
          <a:p>
            <a:pPr marL="457200" indent="-457200">
              <a:lnSpc>
                <a:spcPct val="100000"/>
              </a:lnSpc>
              <a:spcBef>
                <a:spcPts val="1400"/>
              </a:spcBef>
            </a:pPr>
            <a:r>
              <a:rPr lang="en-US" sz="2000" dirty="0">
                <a:solidFill>
                  <a:schemeClr val="accent3">
                    <a:lumMod val="25000"/>
                  </a:schemeClr>
                </a:solidFill>
                <a:latin typeface="Abadi"/>
              </a:rPr>
              <a:t>Line Chart:</a:t>
            </a:r>
            <a:endParaRPr lang="en-US" sz="2000" dirty="0">
              <a:solidFill>
                <a:schemeClr val="accent3">
                  <a:lumMod val="25000"/>
                </a:schemeClr>
              </a:solidFill>
              <a:latin typeface="Abadi"/>
              <a:cs typeface="Calibri" panose="020F0502020204030204"/>
            </a:endParaRPr>
          </a:p>
          <a:p>
            <a:pPr lvl="1">
              <a:lnSpc>
                <a:spcPct val="100000"/>
              </a:lnSpc>
              <a:spcBef>
                <a:spcPts val="1400"/>
              </a:spcBef>
            </a:pPr>
            <a:r>
              <a:rPr lang="en-US" sz="1200" dirty="0">
                <a:solidFill>
                  <a:schemeClr val="accent3">
                    <a:lumMod val="25000"/>
                  </a:schemeClr>
                </a:solidFill>
                <a:latin typeface="Abadi"/>
                <a:ea typeface="+mn-lt"/>
                <a:cs typeface="+mn-lt"/>
              </a:rPr>
              <a:t>   Year vs Avg Success Rate</a:t>
            </a:r>
            <a:endParaRPr lang="en-US" sz="1200" dirty="0">
              <a:solidFill>
                <a:schemeClr val="accent3">
                  <a:lumMod val="25000"/>
                </a:schemeClr>
              </a:solidFill>
              <a:latin typeface="Abadi"/>
            </a:endParaRPr>
          </a:p>
          <a:p>
            <a:pPr lvl="1">
              <a:lnSpc>
                <a:spcPct val="100000"/>
              </a:lnSpc>
              <a:spcBef>
                <a:spcPts val="1400"/>
              </a:spcBef>
            </a:pPr>
            <a:endParaRPr lang="en-US" sz="1200" dirty="0">
              <a:solidFill>
                <a:schemeClr val="accent3">
                  <a:lumMod val="25000"/>
                </a:schemeClr>
              </a:solidFill>
              <a:latin typeface="Abadi"/>
              <a:cs typeface="Calibri"/>
            </a:endParaRPr>
          </a:p>
          <a:p>
            <a:pPr>
              <a:lnSpc>
                <a:spcPct val="100000"/>
              </a:lnSpc>
              <a:spcBef>
                <a:spcPts val="1400"/>
              </a:spcBef>
            </a:pPr>
            <a:r>
              <a:rPr lang="en-US" sz="2000" dirty="0">
                <a:solidFill>
                  <a:schemeClr val="accent3">
                    <a:lumMod val="25000"/>
                  </a:schemeClr>
                </a:solidFill>
                <a:latin typeface="Abadi"/>
              </a:rPr>
              <a:t>To view the data visualization process, follow </a:t>
            </a: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this</a:t>
            </a:r>
            <a:r>
              <a:rPr lang="en-US" sz="2000" dirty="0">
                <a:solidFill>
                  <a:schemeClr val="accent3">
                    <a:lumMod val="25000"/>
                  </a:schemeClr>
                </a:solidFill>
                <a:latin typeface="Abadi"/>
              </a:rPr>
              <a:t> link.</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3007"/>
            <a:ext cx="9745589" cy="539042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solidify our knowledge on the dataset, we performed a few SQL queries to the dataset to filter and order by quite specific data. They are as follows: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To see how we used SQL queries to explore the dataset, visit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this</a:t>
            </a:r>
            <a:r>
              <a:rPr lang="en-US" sz="2200" dirty="0">
                <a:solidFill>
                  <a:schemeClr val="accent3">
                    <a:lumMod val="25000"/>
                  </a:schemeClr>
                </a:solidFill>
                <a:latin typeface="Abadi"/>
              </a:rPr>
              <a:t> link.</a:t>
            </a:r>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aixaDeTexto 1">
            <a:extLst>
              <a:ext uri="{FF2B5EF4-FFF2-40B4-BE49-F238E27FC236}">
                <a16:creationId xmlns:a16="http://schemas.microsoft.com/office/drawing/2014/main" id="{866FB41C-EB18-4B8C-B79D-B91B9FBA4008}"/>
              </a:ext>
            </a:extLst>
          </p:cNvPr>
          <p:cNvSpPr txBox="1"/>
          <p:nvPr/>
        </p:nvSpPr>
        <p:spPr>
          <a:xfrm>
            <a:off x="1044286" y="2325832"/>
            <a:ext cx="10302584" cy="36131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Tx/>
              <a:buAutoNum type="arabicPeriod"/>
            </a:pPr>
            <a:r>
              <a:rPr lang="pt-BR" sz="1400" dirty="0">
                <a:latin typeface="Abadi"/>
                <a:ea typeface="+mn-lt"/>
                <a:cs typeface="+mn-lt"/>
              </a:rPr>
              <a:t>Display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names</a:t>
            </a:r>
            <a:r>
              <a:rPr lang="pt-BR" sz="1400" dirty="0">
                <a:latin typeface="Abadi"/>
                <a:ea typeface="+mn-lt"/>
                <a:cs typeface="+mn-lt"/>
              </a:rPr>
              <a:t> </a:t>
            </a:r>
            <a:r>
              <a:rPr lang="pt-BR" sz="1400" dirty="0" err="1">
                <a:latin typeface="Abadi"/>
                <a:ea typeface="+mn-lt"/>
                <a:cs typeface="+mn-lt"/>
              </a:rPr>
              <a:t>of</a:t>
            </a:r>
            <a:r>
              <a:rPr lang="pt-BR" sz="1400" dirty="0">
                <a:latin typeface="Abadi"/>
                <a:ea typeface="+mn-lt"/>
                <a:cs typeface="+mn-lt"/>
              </a:rPr>
              <a:t>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unique</a:t>
            </a:r>
            <a:r>
              <a:rPr lang="pt-BR" sz="1400" dirty="0">
                <a:latin typeface="Abadi"/>
                <a:ea typeface="+mn-lt"/>
                <a:cs typeface="+mn-lt"/>
              </a:rPr>
              <a:t> </a:t>
            </a:r>
            <a:r>
              <a:rPr lang="pt-BR" sz="1400" dirty="0" err="1">
                <a:latin typeface="Abadi"/>
                <a:ea typeface="+mn-lt"/>
                <a:cs typeface="+mn-lt"/>
              </a:rPr>
              <a:t>launch</a:t>
            </a:r>
            <a:r>
              <a:rPr lang="pt-BR" sz="1400" dirty="0">
                <a:latin typeface="Abadi"/>
                <a:ea typeface="+mn-lt"/>
                <a:cs typeface="+mn-lt"/>
              </a:rPr>
              <a:t> sites in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space</a:t>
            </a:r>
            <a:r>
              <a:rPr lang="pt-BR" sz="1400" dirty="0">
                <a:latin typeface="Abadi"/>
                <a:ea typeface="+mn-lt"/>
                <a:cs typeface="+mn-lt"/>
              </a:rPr>
              <a:t> </a:t>
            </a:r>
            <a:r>
              <a:rPr lang="pt-BR" sz="1400" dirty="0" err="1">
                <a:latin typeface="Abadi"/>
                <a:ea typeface="+mn-lt"/>
                <a:cs typeface="+mn-lt"/>
              </a:rPr>
              <a:t>mission</a:t>
            </a:r>
            <a:endParaRPr lang="pt-BR" sz="1400">
              <a:latin typeface="Abadi"/>
              <a:cs typeface="Calibri" panose="020F0502020204030204"/>
            </a:endParaRPr>
          </a:p>
          <a:p>
            <a:pPr marL="342900" indent="-342900">
              <a:lnSpc>
                <a:spcPct val="150000"/>
              </a:lnSpc>
              <a:buFontTx/>
              <a:buAutoNum type="arabicPeriod"/>
            </a:pPr>
            <a:r>
              <a:rPr lang="pt-BR" sz="1400" dirty="0">
                <a:latin typeface="Abadi"/>
                <a:ea typeface="+mn-lt"/>
                <a:cs typeface="+mn-lt"/>
              </a:rPr>
              <a:t>Display 5 </a:t>
            </a:r>
            <a:r>
              <a:rPr lang="pt-BR" sz="1400" dirty="0" err="1">
                <a:latin typeface="Abadi"/>
                <a:ea typeface="+mn-lt"/>
                <a:cs typeface="+mn-lt"/>
              </a:rPr>
              <a:t>records</a:t>
            </a:r>
            <a:r>
              <a:rPr lang="pt-BR" sz="1400" dirty="0">
                <a:latin typeface="Abadi"/>
                <a:ea typeface="+mn-lt"/>
                <a:cs typeface="+mn-lt"/>
              </a:rPr>
              <a:t> </a:t>
            </a:r>
            <a:r>
              <a:rPr lang="pt-BR" sz="1400" dirty="0" err="1">
                <a:latin typeface="Abadi"/>
                <a:ea typeface="+mn-lt"/>
                <a:cs typeface="+mn-lt"/>
              </a:rPr>
              <a:t>where</a:t>
            </a:r>
            <a:r>
              <a:rPr lang="pt-BR" sz="1400" dirty="0">
                <a:latin typeface="Abadi"/>
                <a:ea typeface="+mn-lt"/>
                <a:cs typeface="+mn-lt"/>
              </a:rPr>
              <a:t> </a:t>
            </a:r>
            <a:r>
              <a:rPr lang="pt-BR" sz="1400" dirty="0" err="1">
                <a:latin typeface="Abadi"/>
                <a:ea typeface="+mn-lt"/>
                <a:cs typeface="+mn-lt"/>
              </a:rPr>
              <a:t>launch</a:t>
            </a:r>
            <a:r>
              <a:rPr lang="pt-BR" sz="1400" dirty="0">
                <a:latin typeface="Abadi"/>
                <a:ea typeface="+mn-lt"/>
                <a:cs typeface="+mn-lt"/>
              </a:rPr>
              <a:t> sites </a:t>
            </a:r>
            <a:r>
              <a:rPr lang="pt-BR" sz="1400" dirty="0" err="1">
                <a:latin typeface="Abadi"/>
                <a:ea typeface="+mn-lt"/>
                <a:cs typeface="+mn-lt"/>
              </a:rPr>
              <a:t>begin</a:t>
            </a:r>
            <a:r>
              <a:rPr lang="pt-BR" sz="1400" dirty="0">
                <a:latin typeface="Abadi"/>
                <a:ea typeface="+mn-lt"/>
                <a:cs typeface="+mn-lt"/>
              </a:rPr>
              <a:t> </a:t>
            </a:r>
            <a:r>
              <a:rPr lang="pt-BR" sz="1400" dirty="0" err="1">
                <a:latin typeface="Abadi"/>
                <a:ea typeface="+mn-lt"/>
                <a:cs typeface="+mn-lt"/>
              </a:rPr>
              <a:t>with</a:t>
            </a:r>
            <a:r>
              <a:rPr lang="pt-BR" sz="1400" dirty="0">
                <a:latin typeface="Abadi"/>
                <a:ea typeface="+mn-lt"/>
                <a:cs typeface="+mn-lt"/>
              </a:rPr>
              <a:t>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string</a:t>
            </a:r>
            <a:r>
              <a:rPr lang="pt-BR" sz="1400" dirty="0">
                <a:latin typeface="Abadi"/>
                <a:ea typeface="+mn-lt"/>
                <a:cs typeface="+mn-lt"/>
              </a:rPr>
              <a:t> 'CCA'</a:t>
            </a:r>
            <a:endParaRPr lang="pt-BR" sz="1400">
              <a:latin typeface="Abadi"/>
              <a:cs typeface="Calibri"/>
            </a:endParaRPr>
          </a:p>
          <a:p>
            <a:pPr marL="342900" indent="-342900">
              <a:lnSpc>
                <a:spcPct val="150000"/>
              </a:lnSpc>
              <a:buAutoNum type="arabicPeriod"/>
            </a:pPr>
            <a:r>
              <a:rPr lang="pt-BR" sz="1400" dirty="0">
                <a:latin typeface="Abadi"/>
                <a:ea typeface="+mn-lt"/>
                <a:cs typeface="+mn-lt"/>
              </a:rPr>
              <a:t>Display </a:t>
            </a:r>
            <a:r>
              <a:rPr lang="pt-BR" sz="1400" dirty="0" err="1">
                <a:latin typeface="Abadi"/>
                <a:ea typeface="+mn-lt"/>
                <a:cs typeface="+mn-lt"/>
              </a:rPr>
              <a:t>the</a:t>
            </a:r>
            <a:r>
              <a:rPr lang="pt-BR" sz="1400" dirty="0">
                <a:latin typeface="Abadi"/>
                <a:ea typeface="+mn-lt"/>
                <a:cs typeface="+mn-lt"/>
              </a:rPr>
              <a:t> total </a:t>
            </a:r>
            <a:r>
              <a:rPr lang="pt-BR" sz="1400" dirty="0" err="1">
                <a:latin typeface="Abadi"/>
                <a:ea typeface="+mn-lt"/>
                <a:cs typeface="+mn-lt"/>
              </a:rPr>
              <a:t>payload</a:t>
            </a:r>
            <a:r>
              <a:rPr lang="pt-BR" sz="1400" dirty="0">
                <a:latin typeface="Abadi"/>
                <a:ea typeface="+mn-lt"/>
                <a:cs typeface="+mn-lt"/>
              </a:rPr>
              <a:t> </a:t>
            </a:r>
            <a:r>
              <a:rPr lang="pt-BR" sz="1400" dirty="0" err="1">
                <a:latin typeface="Abadi"/>
                <a:ea typeface="+mn-lt"/>
                <a:cs typeface="+mn-lt"/>
              </a:rPr>
              <a:t>mass</a:t>
            </a:r>
            <a:r>
              <a:rPr lang="pt-BR" sz="1400" dirty="0">
                <a:latin typeface="Abadi"/>
                <a:ea typeface="+mn-lt"/>
                <a:cs typeface="+mn-lt"/>
              </a:rPr>
              <a:t> </a:t>
            </a:r>
            <a:r>
              <a:rPr lang="pt-BR" sz="1400" dirty="0" err="1">
                <a:latin typeface="Abadi"/>
                <a:ea typeface="+mn-lt"/>
                <a:cs typeface="+mn-lt"/>
              </a:rPr>
              <a:t>carried</a:t>
            </a:r>
            <a:r>
              <a:rPr lang="pt-BR" sz="1400" dirty="0">
                <a:latin typeface="Abadi"/>
                <a:ea typeface="+mn-lt"/>
                <a:cs typeface="+mn-lt"/>
              </a:rPr>
              <a:t> </a:t>
            </a:r>
            <a:r>
              <a:rPr lang="pt-BR" sz="1400" dirty="0" err="1">
                <a:latin typeface="Abadi"/>
                <a:ea typeface="+mn-lt"/>
                <a:cs typeface="+mn-lt"/>
              </a:rPr>
              <a:t>by</a:t>
            </a:r>
            <a:r>
              <a:rPr lang="pt-BR" sz="1400" dirty="0">
                <a:latin typeface="Abadi"/>
                <a:ea typeface="+mn-lt"/>
                <a:cs typeface="+mn-lt"/>
              </a:rPr>
              <a:t> </a:t>
            </a:r>
            <a:r>
              <a:rPr lang="pt-BR" sz="1400" dirty="0" err="1">
                <a:latin typeface="Abadi"/>
                <a:ea typeface="+mn-lt"/>
                <a:cs typeface="+mn-lt"/>
              </a:rPr>
              <a:t>boosters</a:t>
            </a:r>
            <a:r>
              <a:rPr lang="pt-BR" sz="1400" dirty="0">
                <a:latin typeface="Abadi"/>
                <a:ea typeface="+mn-lt"/>
                <a:cs typeface="+mn-lt"/>
              </a:rPr>
              <a:t> </a:t>
            </a:r>
            <a:r>
              <a:rPr lang="pt-BR" sz="1400" dirty="0" err="1">
                <a:latin typeface="Abadi"/>
                <a:ea typeface="+mn-lt"/>
                <a:cs typeface="+mn-lt"/>
              </a:rPr>
              <a:t>launched</a:t>
            </a:r>
            <a:r>
              <a:rPr lang="pt-BR" sz="1400" dirty="0">
                <a:latin typeface="Abadi"/>
                <a:ea typeface="+mn-lt"/>
                <a:cs typeface="+mn-lt"/>
              </a:rPr>
              <a:t> </a:t>
            </a:r>
            <a:r>
              <a:rPr lang="pt-BR" sz="1400" dirty="0" err="1">
                <a:latin typeface="Abadi"/>
                <a:ea typeface="+mn-lt"/>
                <a:cs typeface="+mn-lt"/>
              </a:rPr>
              <a:t>by</a:t>
            </a:r>
            <a:r>
              <a:rPr lang="pt-BR" sz="1400" dirty="0">
                <a:latin typeface="Abadi"/>
                <a:ea typeface="+mn-lt"/>
                <a:cs typeface="+mn-lt"/>
              </a:rPr>
              <a:t> NASA (CRS)</a:t>
            </a:r>
          </a:p>
          <a:p>
            <a:pPr marL="342900" indent="-342900">
              <a:lnSpc>
                <a:spcPct val="150000"/>
              </a:lnSpc>
              <a:buAutoNum type="arabicPeriod"/>
            </a:pPr>
            <a:r>
              <a:rPr lang="pt-BR" sz="1400" dirty="0">
                <a:latin typeface="Abadi"/>
                <a:ea typeface="+mn-lt"/>
                <a:cs typeface="+mn-lt"/>
              </a:rPr>
              <a:t>Display </a:t>
            </a:r>
            <a:r>
              <a:rPr lang="pt-BR" sz="1400" dirty="0" err="1">
                <a:latin typeface="Abadi"/>
                <a:ea typeface="+mn-lt"/>
                <a:cs typeface="+mn-lt"/>
              </a:rPr>
              <a:t>average</a:t>
            </a:r>
            <a:r>
              <a:rPr lang="pt-BR" sz="1400" dirty="0">
                <a:latin typeface="Abadi"/>
                <a:ea typeface="+mn-lt"/>
                <a:cs typeface="+mn-lt"/>
              </a:rPr>
              <a:t> </a:t>
            </a:r>
            <a:r>
              <a:rPr lang="pt-BR" sz="1400" dirty="0" err="1">
                <a:latin typeface="Abadi"/>
                <a:ea typeface="+mn-lt"/>
                <a:cs typeface="+mn-lt"/>
              </a:rPr>
              <a:t>payload</a:t>
            </a:r>
            <a:r>
              <a:rPr lang="pt-BR" sz="1400" dirty="0">
                <a:latin typeface="Abadi"/>
                <a:ea typeface="+mn-lt"/>
                <a:cs typeface="+mn-lt"/>
              </a:rPr>
              <a:t> </a:t>
            </a:r>
            <a:r>
              <a:rPr lang="pt-BR" sz="1400" dirty="0" err="1">
                <a:latin typeface="Abadi"/>
                <a:ea typeface="+mn-lt"/>
                <a:cs typeface="+mn-lt"/>
              </a:rPr>
              <a:t>mass</a:t>
            </a:r>
            <a:r>
              <a:rPr lang="pt-BR" sz="1400" dirty="0">
                <a:latin typeface="Abadi"/>
                <a:ea typeface="+mn-lt"/>
                <a:cs typeface="+mn-lt"/>
              </a:rPr>
              <a:t> </a:t>
            </a:r>
            <a:r>
              <a:rPr lang="pt-BR" sz="1400" dirty="0" err="1">
                <a:latin typeface="Abadi"/>
                <a:ea typeface="+mn-lt"/>
                <a:cs typeface="+mn-lt"/>
              </a:rPr>
              <a:t>carried</a:t>
            </a:r>
            <a:r>
              <a:rPr lang="pt-BR" sz="1400" dirty="0">
                <a:latin typeface="Abadi"/>
                <a:ea typeface="+mn-lt"/>
                <a:cs typeface="+mn-lt"/>
              </a:rPr>
              <a:t> </a:t>
            </a:r>
            <a:r>
              <a:rPr lang="pt-BR" sz="1400" dirty="0" err="1">
                <a:latin typeface="Abadi"/>
                <a:ea typeface="+mn-lt"/>
                <a:cs typeface="+mn-lt"/>
              </a:rPr>
              <a:t>by</a:t>
            </a:r>
            <a:r>
              <a:rPr lang="pt-BR" sz="1400" dirty="0">
                <a:latin typeface="Abadi"/>
                <a:ea typeface="+mn-lt"/>
                <a:cs typeface="+mn-lt"/>
              </a:rPr>
              <a:t> </a:t>
            </a:r>
            <a:r>
              <a:rPr lang="pt-BR" sz="1400" dirty="0" err="1">
                <a:latin typeface="Abadi"/>
                <a:ea typeface="+mn-lt"/>
                <a:cs typeface="+mn-lt"/>
              </a:rPr>
              <a:t>booster</a:t>
            </a:r>
            <a:r>
              <a:rPr lang="pt-BR" sz="1400" dirty="0">
                <a:latin typeface="Abadi"/>
                <a:ea typeface="+mn-lt"/>
                <a:cs typeface="+mn-lt"/>
              </a:rPr>
              <a:t> </a:t>
            </a:r>
            <a:r>
              <a:rPr lang="pt-BR" sz="1400" dirty="0" err="1">
                <a:latin typeface="Abadi"/>
                <a:ea typeface="+mn-lt"/>
                <a:cs typeface="+mn-lt"/>
              </a:rPr>
              <a:t>version</a:t>
            </a:r>
            <a:r>
              <a:rPr lang="pt-BR" sz="1400" dirty="0">
                <a:latin typeface="Abadi"/>
                <a:ea typeface="+mn-lt"/>
                <a:cs typeface="+mn-lt"/>
              </a:rPr>
              <a:t> F9 v1.1</a:t>
            </a:r>
          </a:p>
          <a:p>
            <a:pPr marL="342900" indent="-342900">
              <a:lnSpc>
                <a:spcPct val="150000"/>
              </a:lnSpc>
              <a:buAutoNum type="arabicPeriod"/>
            </a:pPr>
            <a:r>
              <a:rPr lang="pt-BR" sz="1400" dirty="0" err="1">
                <a:latin typeface="Abadi"/>
                <a:ea typeface="+mn-lt"/>
                <a:cs typeface="+mn-lt"/>
              </a:rPr>
              <a:t>List</a:t>
            </a:r>
            <a:r>
              <a:rPr lang="pt-BR" sz="1400" dirty="0">
                <a:latin typeface="Abadi"/>
                <a:ea typeface="+mn-lt"/>
                <a:cs typeface="+mn-lt"/>
              </a:rPr>
              <a:t> </a:t>
            </a:r>
            <a:r>
              <a:rPr lang="pt-BR" sz="1400" dirty="0" err="1">
                <a:latin typeface="Abadi"/>
                <a:ea typeface="+mn-lt"/>
                <a:cs typeface="+mn-lt"/>
              </a:rPr>
              <a:t>the</a:t>
            </a:r>
            <a:r>
              <a:rPr lang="pt-BR" sz="1400" dirty="0">
                <a:latin typeface="Abadi"/>
                <a:ea typeface="+mn-lt"/>
                <a:cs typeface="+mn-lt"/>
              </a:rPr>
              <a:t> date </a:t>
            </a:r>
            <a:r>
              <a:rPr lang="pt-BR" sz="1400" dirty="0" err="1">
                <a:latin typeface="Abadi"/>
                <a:ea typeface="+mn-lt"/>
                <a:cs typeface="+mn-lt"/>
              </a:rPr>
              <a:t>when</a:t>
            </a:r>
            <a:r>
              <a:rPr lang="pt-BR" sz="1400" dirty="0">
                <a:latin typeface="Abadi"/>
                <a:ea typeface="+mn-lt"/>
                <a:cs typeface="+mn-lt"/>
              </a:rPr>
              <a:t>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first</a:t>
            </a:r>
            <a:r>
              <a:rPr lang="pt-BR" sz="1400" dirty="0">
                <a:latin typeface="Abadi"/>
                <a:ea typeface="+mn-lt"/>
                <a:cs typeface="+mn-lt"/>
              </a:rPr>
              <a:t> </a:t>
            </a:r>
            <a:r>
              <a:rPr lang="pt-BR" sz="1400" dirty="0" err="1">
                <a:latin typeface="Abadi"/>
                <a:ea typeface="+mn-lt"/>
                <a:cs typeface="+mn-lt"/>
              </a:rPr>
              <a:t>successful</a:t>
            </a:r>
            <a:r>
              <a:rPr lang="pt-BR" sz="1400" dirty="0">
                <a:latin typeface="Abadi"/>
                <a:ea typeface="+mn-lt"/>
                <a:cs typeface="+mn-lt"/>
              </a:rPr>
              <a:t> landing </a:t>
            </a:r>
            <a:r>
              <a:rPr lang="pt-BR" sz="1400" dirty="0" err="1">
                <a:latin typeface="Abadi"/>
                <a:ea typeface="+mn-lt"/>
                <a:cs typeface="+mn-lt"/>
              </a:rPr>
              <a:t>outcome</a:t>
            </a:r>
            <a:r>
              <a:rPr lang="pt-BR" sz="1400" dirty="0">
                <a:latin typeface="Abadi"/>
                <a:ea typeface="+mn-lt"/>
                <a:cs typeface="+mn-lt"/>
              </a:rPr>
              <a:t> in </a:t>
            </a:r>
            <a:r>
              <a:rPr lang="pt-BR" sz="1400" dirty="0" err="1">
                <a:latin typeface="Abadi"/>
                <a:ea typeface="+mn-lt"/>
                <a:cs typeface="+mn-lt"/>
              </a:rPr>
              <a:t>ground</a:t>
            </a:r>
            <a:r>
              <a:rPr lang="pt-BR" sz="1400" dirty="0">
                <a:latin typeface="Abadi"/>
                <a:ea typeface="+mn-lt"/>
                <a:cs typeface="+mn-lt"/>
              </a:rPr>
              <a:t> </a:t>
            </a:r>
            <a:r>
              <a:rPr lang="pt-BR" sz="1400" dirty="0" err="1">
                <a:latin typeface="Abadi"/>
                <a:ea typeface="+mn-lt"/>
                <a:cs typeface="+mn-lt"/>
              </a:rPr>
              <a:t>pad</a:t>
            </a:r>
            <a:r>
              <a:rPr lang="pt-BR" sz="1400" dirty="0">
                <a:latin typeface="Abadi"/>
                <a:ea typeface="+mn-lt"/>
                <a:cs typeface="+mn-lt"/>
              </a:rPr>
              <a:t> </a:t>
            </a:r>
            <a:r>
              <a:rPr lang="pt-BR" sz="1400" dirty="0" err="1">
                <a:latin typeface="Abadi"/>
                <a:ea typeface="+mn-lt"/>
                <a:cs typeface="+mn-lt"/>
              </a:rPr>
              <a:t>was</a:t>
            </a:r>
            <a:r>
              <a:rPr lang="pt-BR" sz="1400" dirty="0">
                <a:latin typeface="Abadi"/>
                <a:ea typeface="+mn-lt"/>
                <a:cs typeface="+mn-lt"/>
              </a:rPr>
              <a:t> </a:t>
            </a:r>
            <a:r>
              <a:rPr lang="pt-BR" sz="1400" dirty="0" err="1">
                <a:latin typeface="Abadi"/>
                <a:ea typeface="+mn-lt"/>
                <a:cs typeface="+mn-lt"/>
              </a:rPr>
              <a:t>achieved</a:t>
            </a:r>
            <a:endParaRPr lang="pt-BR" sz="1400" dirty="0">
              <a:latin typeface="Abadi"/>
              <a:ea typeface="+mn-lt"/>
              <a:cs typeface="+mn-lt"/>
            </a:endParaRPr>
          </a:p>
          <a:p>
            <a:pPr marL="342900" indent="-342900">
              <a:lnSpc>
                <a:spcPct val="150000"/>
              </a:lnSpc>
              <a:buAutoNum type="arabicPeriod"/>
            </a:pPr>
            <a:r>
              <a:rPr lang="pt-BR" sz="1400" dirty="0" err="1">
                <a:latin typeface="Abadi"/>
                <a:ea typeface="+mn-lt"/>
                <a:cs typeface="+mn-lt"/>
              </a:rPr>
              <a:t>List</a:t>
            </a:r>
            <a:r>
              <a:rPr lang="pt-BR" sz="1400" dirty="0">
                <a:latin typeface="Abadi"/>
                <a:ea typeface="+mn-lt"/>
                <a:cs typeface="+mn-lt"/>
              </a:rPr>
              <a:t>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names</a:t>
            </a:r>
            <a:r>
              <a:rPr lang="pt-BR" sz="1400" dirty="0">
                <a:latin typeface="Abadi"/>
                <a:ea typeface="+mn-lt"/>
                <a:cs typeface="+mn-lt"/>
              </a:rPr>
              <a:t> </a:t>
            </a:r>
            <a:r>
              <a:rPr lang="pt-BR" sz="1400" dirty="0" err="1">
                <a:latin typeface="Abadi"/>
                <a:ea typeface="+mn-lt"/>
                <a:cs typeface="+mn-lt"/>
              </a:rPr>
              <a:t>of</a:t>
            </a:r>
            <a:r>
              <a:rPr lang="pt-BR" sz="1400" dirty="0">
                <a:latin typeface="Abadi"/>
                <a:ea typeface="+mn-lt"/>
                <a:cs typeface="+mn-lt"/>
              </a:rPr>
              <a:t>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boosters</a:t>
            </a:r>
            <a:r>
              <a:rPr lang="pt-BR" sz="1400" dirty="0">
                <a:latin typeface="Abadi"/>
                <a:ea typeface="+mn-lt"/>
                <a:cs typeface="+mn-lt"/>
              </a:rPr>
              <a:t> </a:t>
            </a:r>
            <a:r>
              <a:rPr lang="pt-BR" sz="1400" dirty="0" err="1">
                <a:latin typeface="Abadi"/>
                <a:ea typeface="+mn-lt"/>
                <a:cs typeface="+mn-lt"/>
              </a:rPr>
              <a:t>which</a:t>
            </a:r>
            <a:r>
              <a:rPr lang="pt-BR" sz="1400" dirty="0">
                <a:latin typeface="Abadi"/>
                <a:ea typeface="+mn-lt"/>
                <a:cs typeface="+mn-lt"/>
              </a:rPr>
              <a:t> </a:t>
            </a:r>
            <a:r>
              <a:rPr lang="pt-BR" sz="1400" dirty="0" err="1">
                <a:latin typeface="Abadi"/>
                <a:ea typeface="+mn-lt"/>
                <a:cs typeface="+mn-lt"/>
              </a:rPr>
              <a:t>have</a:t>
            </a:r>
            <a:r>
              <a:rPr lang="pt-BR" sz="1400" dirty="0">
                <a:latin typeface="Abadi"/>
                <a:ea typeface="+mn-lt"/>
                <a:cs typeface="+mn-lt"/>
              </a:rPr>
              <a:t> </a:t>
            </a:r>
            <a:r>
              <a:rPr lang="pt-BR" sz="1400" dirty="0" err="1">
                <a:latin typeface="Abadi"/>
                <a:ea typeface="+mn-lt"/>
                <a:cs typeface="+mn-lt"/>
              </a:rPr>
              <a:t>success</a:t>
            </a:r>
            <a:r>
              <a:rPr lang="pt-BR" sz="1400" dirty="0">
                <a:latin typeface="Abadi"/>
                <a:ea typeface="+mn-lt"/>
                <a:cs typeface="+mn-lt"/>
              </a:rPr>
              <a:t> in drone </a:t>
            </a:r>
            <a:r>
              <a:rPr lang="pt-BR" sz="1400" dirty="0" err="1">
                <a:latin typeface="Abadi"/>
                <a:ea typeface="+mn-lt"/>
                <a:cs typeface="+mn-lt"/>
              </a:rPr>
              <a:t>ship</a:t>
            </a:r>
            <a:r>
              <a:rPr lang="pt-BR" sz="1400" dirty="0">
                <a:latin typeface="Abadi"/>
                <a:ea typeface="+mn-lt"/>
                <a:cs typeface="+mn-lt"/>
              </a:rPr>
              <a:t> </a:t>
            </a:r>
            <a:r>
              <a:rPr lang="pt-BR" sz="1400" dirty="0" err="1">
                <a:latin typeface="Abadi"/>
                <a:ea typeface="+mn-lt"/>
                <a:cs typeface="+mn-lt"/>
              </a:rPr>
              <a:t>and</a:t>
            </a:r>
            <a:r>
              <a:rPr lang="pt-BR" sz="1400" dirty="0">
                <a:latin typeface="Abadi"/>
                <a:ea typeface="+mn-lt"/>
                <a:cs typeface="+mn-lt"/>
              </a:rPr>
              <a:t> </a:t>
            </a:r>
            <a:r>
              <a:rPr lang="pt-BR" sz="1400" dirty="0" err="1">
                <a:latin typeface="Abadi"/>
                <a:ea typeface="+mn-lt"/>
                <a:cs typeface="+mn-lt"/>
              </a:rPr>
              <a:t>have</a:t>
            </a:r>
            <a:r>
              <a:rPr lang="pt-BR" sz="1400" dirty="0">
                <a:latin typeface="Abadi"/>
                <a:ea typeface="+mn-lt"/>
                <a:cs typeface="+mn-lt"/>
              </a:rPr>
              <a:t> </a:t>
            </a:r>
            <a:r>
              <a:rPr lang="pt-BR" sz="1400" dirty="0" err="1">
                <a:latin typeface="Abadi"/>
                <a:ea typeface="+mn-lt"/>
                <a:cs typeface="+mn-lt"/>
              </a:rPr>
              <a:t>payload</a:t>
            </a:r>
            <a:r>
              <a:rPr lang="pt-BR" sz="1400" dirty="0">
                <a:latin typeface="Abadi"/>
                <a:ea typeface="+mn-lt"/>
                <a:cs typeface="+mn-lt"/>
              </a:rPr>
              <a:t> </a:t>
            </a:r>
            <a:r>
              <a:rPr lang="pt-BR" sz="1400" dirty="0" err="1">
                <a:latin typeface="Abadi"/>
                <a:ea typeface="+mn-lt"/>
                <a:cs typeface="+mn-lt"/>
              </a:rPr>
              <a:t>mass</a:t>
            </a:r>
            <a:r>
              <a:rPr lang="pt-BR" sz="1400" dirty="0">
                <a:latin typeface="Abadi"/>
                <a:ea typeface="+mn-lt"/>
                <a:cs typeface="+mn-lt"/>
              </a:rPr>
              <a:t> </a:t>
            </a:r>
            <a:r>
              <a:rPr lang="pt-BR" sz="1400" dirty="0" err="1">
                <a:latin typeface="Abadi"/>
                <a:ea typeface="+mn-lt"/>
                <a:cs typeface="+mn-lt"/>
              </a:rPr>
              <a:t>greater</a:t>
            </a:r>
            <a:r>
              <a:rPr lang="pt-BR" sz="1400" dirty="0">
                <a:latin typeface="Abadi"/>
                <a:ea typeface="+mn-lt"/>
                <a:cs typeface="+mn-lt"/>
              </a:rPr>
              <a:t> </a:t>
            </a:r>
            <a:r>
              <a:rPr lang="pt-BR" sz="1400" dirty="0" err="1">
                <a:latin typeface="Abadi"/>
                <a:ea typeface="+mn-lt"/>
                <a:cs typeface="+mn-lt"/>
              </a:rPr>
              <a:t>than</a:t>
            </a:r>
            <a:r>
              <a:rPr lang="pt-BR" sz="1400" dirty="0">
                <a:latin typeface="Abadi"/>
                <a:ea typeface="+mn-lt"/>
                <a:cs typeface="+mn-lt"/>
              </a:rPr>
              <a:t> 4000 </a:t>
            </a:r>
            <a:r>
              <a:rPr lang="pt-BR" sz="1400" dirty="0" err="1">
                <a:latin typeface="Abadi"/>
                <a:ea typeface="+mn-lt"/>
                <a:cs typeface="+mn-lt"/>
              </a:rPr>
              <a:t>but</a:t>
            </a:r>
            <a:r>
              <a:rPr lang="pt-BR" sz="1400" dirty="0">
                <a:latin typeface="Abadi"/>
                <a:ea typeface="+mn-lt"/>
                <a:cs typeface="+mn-lt"/>
              </a:rPr>
              <a:t> </a:t>
            </a:r>
            <a:r>
              <a:rPr lang="pt-BR" sz="1400" dirty="0" err="1">
                <a:latin typeface="Abadi"/>
                <a:ea typeface="+mn-lt"/>
                <a:cs typeface="+mn-lt"/>
              </a:rPr>
              <a:t>less</a:t>
            </a:r>
            <a:r>
              <a:rPr lang="pt-BR" sz="1400" dirty="0">
                <a:latin typeface="Abadi"/>
                <a:ea typeface="+mn-lt"/>
                <a:cs typeface="+mn-lt"/>
              </a:rPr>
              <a:t> </a:t>
            </a:r>
            <a:r>
              <a:rPr lang="pt-BR" sz="1400" dirty="0" err="1">
                <a:latin typeface="Abadi"/>
                <a:ea typeface="+mn-lt"/>
                <a:cs typeface="+mn-lt"/>
              </a:rPr>
              <a:t>than</a:t>
            </a:r>
            <a:r>
              <a:rPr lang="pt-BR" sz="1400" dirty="0">
                <a:latin typeface="Abadi"/>
                <a:ea typeface="+mn-lt"/>
                <a:cs typeface="+mn-lt"/>
              </a:rPr>
              <a:t> 6000</a:t>
            </a:r>
          </a:p>
          <a:p>
            <a:pPr marL="342900" indent="-342900">
              <a:lnSpc>
                <a:spcPct val="150000"/>
              </a:lnSpc>
              <a:buAutoNum type="arabicPeriod"/>
            </a:pPr>
            <a:r>
              <a:rPr lang="pt-BR" sz="1400" err="1">
                <a:latin typeface="Abadi"/>
                <a:ea typeface="+mn-lt"/>
                <a:cs typeface="+mn-lt"/>
              </a:rPr>
              <a:t>List</a:t>
            </a:r>
            <a:r>
              <a:rPr lang="pt-BR" sz="1400" dirty="0">
                <a:latin typeface="Abadi"/>
                <a:ea typeface="+mn-lt"/>
                <a:cs typeface="+mn-lt"/>
              </a:rPr>
              <a:t> </a:t>
            </a:r>
            <a:r>
              <a:rPr lang="pt-BR" sz="1400" err="1">
                <a:latin typeface="Abadi"/>
                <a:ea typeface="+mn-lt"/>
                <a:cs typeface="+mn-lt"/>
              </a:rPr>
              <a:t>the</a:t>
            </a:r>
            <a:r>
              <a:rPr lang="pt-BR" sz="1400" dirty="0">
                <a:latin typeface="Abadi"/>
                <a:ea typeface="+mn-lt"/>
                <a:cs typeface="+mn-lt"/>
              </a:rPr>
              <a:t> total </a:t>
            </a:r>
            <a:r>
              <a:rPr lang="pt-BR" sz="1400" err="1">
                <a:latin typeface="Abadi"/>
                <a:ea typeface="+mn-lt"/>
                <a:cs typeface="+mn-lt"/>
              </a:rPr>
              <a:t>number</a:t>
            </a:r>
            <a:r>
              <a:rPr lang="pt-BR" sz="1400" dirty="0">
                <a:latin typeface="Abadi"/>
                <a:ea typeface="+mn-lt"/>
                <a:cs typeface="+mn-lt"/>
              </a:rPr>
              <a:t> </a:t>
            </a:r>
            <a:r>
              <a:rPr lang="pt-BR" sz="1400" err="1">
                <a:latin typeface="Abadi"/>
                <a:ea typeface="+mn-lt"/>
                <a:cs typeface="+mn-lt"/>
              </a:rPr>
              <a:t>of</a:t>
            </a:r>
            <a:r>
              <a:rPr lang="pt-BR" sz="1400" dirty="0">
                <a:latin typeface="Abadi"/>
                <a:ea typeface="+mn-lt"/>
                <a:cs typeface="+mn-lt"/>
              </a:rPr>
              <a:t> </a:t>
            </a:r>
            <a:r>
              <a:rPr lang="pt-BR" sz="1400" err="1">
                <a:latin typeface="Abadi"/>
                <a:ea typeface="+mn-lt"/>
                <a:cs typeface="+mn-lt"/>
              </a:rPr>
              <a:t>successful</a:t>
            </a:r>
            <a:r>
              <a:rPr lang="pt-BR" sz="1400" dirty="0">
                <a:latin typeface="Abadi"/>
                <a:ea typeface="+mn-lt"/>
                <a:cs typeface="+mn-lt"/>
              </a:rPr>
              <a:t> </a:t>
            </a:r>
            <a:r>
              <a:rPr lang="pt-BR" sz="1400" err="1">
                <a:latin typeface="Abadi"/>
                <a:ea typeface="+mn-lt"/>
                <a:cs typeface="+mn-lt"/>
              </a:rPr>
              <a:t>and</a:t>
            </a:r>
            <a:r>
              <a:rPr lang="pt-BR" sz="1400" dirty="0">
                <a:latin typeface="Abadi"/>
                <a:ea typeface="+mn-lt"/>
                <a:cs typeface="+mn-lt"/>
              </a:rPr>
              <a:t> </a:t>
            </a:r>
            <a:r>
              <a:rPr lang="pt-BR" sz="1400" err="1">
                <a:latin typeface="Abadi"/>
                <a:ea typeface="+mn-lt"/>
                <a:cs typeface="+mn-lt"/>
              </a:rPr>
              <a:t>failure</a:t>
            </a:r>
            <a:r>
              <a:rPr lang="pt-BR" sz="1400" dirty="0">
                <a:latin typeface="Abadi"/>
                <a:ea typeface="+mn-lt"/>
                <a:cs typeface="+mn-lt"/>
              </a:rPr>
              <a:t> </a:t>
            </a:r>
            <a:r>
              <a:rPr lang="pt-BR" sz="1400" err="1">
                <a:latin typeface="Abadi"/>
                <a:ea typeface="+mn-lt"/>
                <a:cs typeface="+mn-lt"/>
              </a:rPr>
              <a:t>mission</a:t>
            </a:r>
            <a:r>
              <a:rPr lang="pt-BR" sz="1400" dirty="0">
                <a:latin typeface="Abadi"/>
                <a:ea typeface="+mn-lt"/>
                <a:cs typeface="+mn-lt"/>
              </a:rPr>
              <a:t> </a:t>
            </a:r>
            <a:r>
              <a:rPr lang="pt-BR" sz="1400" err="1">
                <a:latin typeface="Abadi"/>
                <a:ea typeface="+mn-lt"/>
                <a:cs typeface="+mn-lt"/>
              </a:rPr>
              <a:t>outcomes</a:t>
            </a:r>
            <a:endParaRPr lang="pt-BR" sz="1400">
              <a:latin typeface="Abadi"/>
              <a:ea typeface="+mn-lt"/>
              <a:cs typeface="+mn-lt"/>
            </a:endParaRPr>
          </a:p>
          <a:p>
            <a:pPr marL="342900" indent="-342900">
              <a:lnSpc>
                <a:spcPct val="150000"/>
              </a:lnSpc>
              <a:buAutoNum type="arabicPeriod"/>
            </a:pPr>
            <a:r>
              <a:rPr lang="pt-BR" sz="1400" dirty="0" err="1">
                <a:latin typeface="Abadi"/>
                <a:ea typeface="+mn-lt"/>
                <a:cs typeface="+mn-lt"/>
              </a:rPr>
              <a:t>List</a:t>
            </a:r>
            <a:r>
              <a:rPr lang="pt-BR" sz="1400" dirty="0">
                <a:latin typeface="Abadi"/>
                <a:ea typeface="+mn-lt"/>
                <a:cs typeface="+mn-lt"/>
              </a:rPr>
              <a:t>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names</a:t>
            </a:r>
            <a:r>
              <a:rPr lang="pt-BR" sz="1400" dirty="0">
                <a:latin typeface="Abadi"/>
                <a:ea typeface="+mn-lt"/>
                <a:cs typeface="+mn-lt"/>
              </a:rPr>
              <a:t> </a:t>
            </a:r>
            <a:r>
              <a:rPr lang="pt-BR" sz="1400" dirty="0" err="1">
                <a:latin typeface="Abadi"/>
                <a:ea typeface="+mn-lt"/>
                <a:cs typeface="+mn-lt"/>
              </a:rPr>
              <a:t>of</a:t>
            </a:r>
            <a:r>
              <a:rPr lang="pt-BR" sz="1400" dirty="0">
                <a:latin typeface="Abadi"/>
                <a:ea typeface="+mn-lt"/>
                <a:cs typeface="+mn-lt"/>
              </a:rPr>
              <a:t>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booster</a:t>
            </a:r>
            <a:r>
              <a:rPr lang="pt-BR" sz="1400" dirty="0">
                <a:latin typeface="Abadi"/>
                <a:ea typeface="+mn-lt"/>
                <a:cs typeface="+mn-lt"/>
              </a:rPr>
              <a:t> </a:t>
            </a:r>
            <a:r>
              <a:rPr lang="pt-BR" sz="1400" dirty="0" err="1">
                <a:latin typeface="Abadi"/>
                <a:ea typeface="+mn-lt"/>
                <a:cs typeface="+mn-lt"/>
              </a:rPr>
              <a:t>versions</a:t>
            </a:r>
            <a:r>
              <a:rPr lang="pt-BR" sz="1400" dirty="0">
                <a:latin typeface="Abadi"/>
                <a:ea typeface="+mn-lt"/>
                <a:cs typeface="+mn-lt"/>
              </a:rPr>
              <a:t> </a:t>
            </a:r>
            <a:r>
              <a:rPr lang="pt-BR" sz="1400" dirty="0" err="1">
                <a:latin typeface="Abadi"/>
                <a:ea typeface="+mn-lt"/>
                <a:cs typeface="+mn-lt"/>
              </a:rPr>
              <a:t>which</a:t>
            </a:r>
            <a:r>
              <a:rPr lang="pt-BR" sz="1400" dirty="0">
                <a:latin typeface="Abadi"/>
                <a:ea typeface="+mn-lt"/>
                <a:cs typeface="+mn-lt"/>
              </a:rPr>
              <a:t> </a:t>
            </a:r>
            <a:r>
              <a:rPr lang="pt-BR" sz="1400" dirty="0" err="1">
                <a:latin typeface="Abadi"/>
                <a:ea typeface="+mn-lt"/>
                <a:cs typeface="+mn-lt"/>
              </a:rPr>
              <a:t>have</a:t>
            </a:r>
            <a:r>
              <a:rPr lang="pt-BR" sz="1400" dirty="0">
                <a:latin typeface="Abadi"/>
                <a:ea typeface="+mn-lt"/>
                <a:cs typeface="+mn-lt"/>
              </a:rPr>
              <a:t> </a:t>
            </a:r>
            <a:r>
              <a:rPr lang="pt-BR" sz="1400" dirty="0" err="1">
                <a:latin typeface="Abadi"/>
                <a:ea typeface="+mn-lt"/>
                <a:cs typeface="+mn-lt"/>
              </a:rPr>
              <a:t>carried</a:t>
            </a:r>
            <a:r>
              <a:rPr lang="pt-BR" sz="1400" dirty="0">
                <a:latin typeface="Abadi"/>
                <a:ea typeface="+mn-lt"/>
                <a:cs typeface="+mn-lt"/>
              </a:rPr>
              <a:t> </a:t>
            </a:r>
            <a:r>
              <a:rPr lang="pt-BR" sz="1400" dirty="0" err="1">
                <a:latin typeface="Abadi"/>
                <a:ea typeface="+mn-lt"/>
                <a:cs typeface="+mn-lt"/>
              </a:rPr>
              <a:t>the</a:t>
            </a:r>
            <a:r>
              <a:rPr lang="pt-BR" sz="1400" dirty="0">
                <a:latin typeface="Abadi"/>
                <a:ea typeface="+mn-lt"/>
                <a:cs typeface="+mn-lt"/>
              </a:rPr>
              <a:t> </a:t>
            </a:r>
            <a:r>
              <a:rPr lang="pt-BR" sz="1400" dirty="0" err="1">
                <a:latin typeface="Abadi"/>
                <a:ea typeface="+mn-lt"/>
                <a:cs typeface="+mn-lt"/>
              </a:rPr>
              <a:t>maximum</a:t>
            </a:r>
            <a:r>
              <a:rPr lang="pt-BR" sz="1400" dirty="0">
                <a:latin typeface="Abadi"/>
                <a:ea typeface="+mn-lt"/>
                <a:cs typeface="+mn-lt"/>
              </a:rPr>
              <a:t> </a:t>
            </a:r>
            <a:r>
              <a:rPr lang="pt-BR" sz="1400" dirty="0" err="1">
                <a:latin typeface="Abadi"/>
                <a:ea typeface="+mn-lt"/>
                <a:cs typeface="+mn-lt"/>
              </a:rPr>
              <a:t>payload</a:t>
            </a:r>
            <a:r>
              <a:rPr lang="pt-BR" sz="1400" dirty="0">
                <a:latin typeface="Abadi"/>
                <a:ea typeface="+mn-lt"/>
                <a:cs typeface="+mn-lt"/>
              </a:rPr>
              <a:t> </a:t>
            </a:r>
            <a:r>
              <a:rPr lang="pt-BR" sz="1400" dirty="0" err="1">
                <a:latin typeface="Abadi"/>
                <a:ea typeface="+mn-lt"/>
                <a:cs typeface="+mn-lt"/>
              </a:rPr>
              <a:t>mass</a:t>
            </a:r>
          </a:p>
          <a:p>
            <a:pPr marL="342900" indent="-342900">
              <a:lnSpc>
                <a:spcPct val="150000"/>
              </a:lnSpc>
              <a:buAutoNum type="arabicPeriod"/>
            </a:pPr>
            <a:r>
              <a:rPr lang="pt-BR" sz="1400" err="1">
                <a:latin typeface="Abadi"/>
                <a:ea typeface="+mn-lt"/>
                <a:cs typeface="+mn-lt"/>
              </a:rPr>
              <a:t>List</a:t>
            </a:r>
            <a:r>
              <a:rPr lang="pt-BR" sz="1400" dirty="0">
                <a:latin typeface="Abadi"/>
                <a:ea typeface="+mn-lt"/>
                <a:cs typeface="+mn-lt"/>
              </a:rPr>
              <a:t> </a:t>
            </a:r>
            <a:r>
              <a:rPr lang="pt-BR" sz="1400" err="1">
                <a:latin typeface="Abadi"/>
                <a:ea typeface="+mn-lt"/>
                <a:cs typeface="+mn-lt"/>
              </a:rPr>
              <a:t>the</a:t>
            </a:r>
            <a:r>
              <a:rPr lang="pt-BR" sz="1400" dirty="0">
                <a:latin typeface="Abadi"/>
                <a:ea typeface="+mn-lt"/>
                <a:cs typeface="+mn-lt"/>
              </a:rPr>
              <a:t> </a:t>
            </a:r>
            <a:r>
              <a:rPr lang="pt-BR" sz="1400" err="1">
                <a:latin typeface="Abadi"/>
                <a:ea typeface="+mn-lt"/>
                <a:cs typeface="+mn-lt"/>
              </a:rPr>
              <a:t>failed</a:t>
            </a:r>
            <a:r>
              <a:rPr lang="pt-BR" sz="1400" dirty="0">
                <a:latin typeface="Abadi"/>
                <a:ea typeface="+mn-lt"/>
                <a:cs typeface="+mn-lt"/>
              </a:rPr>
              <a:t> landing </a:t>
            </a:r>
            <a:r>
              <a:rPr lang="pt-BR" sz="1400" err="1">
                <a:latin typeface="Abadi"/>
                <a:ea typeface="+mn-lt"/>
                <a:cs typeface="+mn-lt"/>
              </a:rPr>
              <a:t>outcomes</a:t>
            </a:r>
            <a:r>
              <a:rPr lang="pt-BR" sz="1400" dirty="0">
                <a:latin typeface="Abadi"/>
                <a:ea typeface="+mn-lt"/>
                <a:cs typeface="+mn-lt"/>
              </a:rPr>
              <a:t> in drone </a:t>
            </a:r>
            <a:r>
              <a:rPr lang="pt-BR" sz="1400" err="1">
                <a:latin typeface="Abadi"/>
                <a:ea typeface="+mn-lt"/>
                <a:cs typeface="+mn-lt"/>
              </a:rPr>
              <a:t>ship</a:t>
            </a:r>
            <a:r>
              <a:rPr lang="pt-BR" sz="1400" dirty="0">
                <a:latin typeface="Abadi"/>
                <a:ea typeface="+mn-lt"/>
                <a:cs typeface="+mn-lt"/>
              </a:rPr>
              <a:t>, </a:t>
            </a:r>
            <a:r>
              <a:rPr lang="pt-BR" sz="1400" err="1">
                <a:latin typeface="Abadi"/>
                <a:ea typeface="+mn-lt"/>
                <a:cs typeface="+mn-lt"/>
              </a:rPr>
              <a:t>their</a:t>
            </a:r>
            <a:r>
              <a:rPr lang="pt-BR" sz="1400" dirty="0">
                <a:latin typeface="Abadi"/>
                <a:ea typeface="+mn-lt"/>
                <a:cs typeface="+mn-lt"/>
              </a:rPr>
              <a:t> </a:t>
            </a:r>
            <a:r>
              <a:rPr lang="pt-BR" sz="1400" err="1">
                <a:latin typeface="Abadi"/>
                <a:ea typeface="+mn-lt"/>
                <a:cs typeface="+mn-lt"/>
              </a:rPr>
              <a:t>booster</a:t>
            </a:r>
            <a:r>
              <a:rPr lang="pt-BR" sz="1400" dirty="0">
                <a:latin typeface="Abadi"/>
                <a:ea typeface="+mn-lt"/>
                <a:cs typeface="+mn-lt"/>
              </a:rPr>
              <a:t> </a:t>
            </a:r>
            <a:r>
              <a:rPr lang="pt-BR" sz="1400" err="1">
                <a:latin typeface="Abadi"/>
                <a:ea typeface="+mn-lt"/>
                <a:cs typeface="+mn-lt"/>
              </a:rPr>
              <a:t>versions</a:t>
            </a:r>
            <a:r>
              <a:rPr lang="pt-BR" sz="1400" dirty="0">
                <a:latin typeface="Abadi"/>
                <a:ea typeface="+mn-lt"/>
                <a:cs typeface="+mn-lt"/>
              </a:rPr>
              <a:t>, </a:t>
            </a:r>
            <a:r>
              <a:rPr lang="pt-BR" sz="1400" err="1">
                <a:latin typeface="Abadi"/>
                <a:ea typeface="+mn-lt"/>
                <a:cs typeface="+mn-lt"/>
              </a:rPr>
              <a:t>and</a:t>
            </a:r>
            <a:r>
              <a:rPr lang="pt-BR" sz="1400" dirty="0">
                <a:latin typeface="Abadi"/>
                <a:ea typeface="+mn-lt"/>
                <a:cs typeface="+mn-lt"/>
              </a:rPr>
              <a:t> </a:t>
            </a:r>
            <a:r>
              <a:rPr lang="pt-BR" sz="1400" err="1">
                <a:latin typeface="Abadi"/>
                <a:ea typeface="+mn-lt"/>
                <a:cs typeface="+mn-lt"/>
              </a:rPr>
              <a:t>launch</a:t>
            </a:r>
            <a:r>
              <a:rPr lang="pt-BR" sz="1400" dirty="0">
                <a:latin typeface="Abadi"/>
                <a:ea typeface="+mn-lt"/>
                <a:cs typeface="+mn-lt"/>
              </a:rPr>
              <a:t> site </a:t>
            </a:r>
            <a:r>
              <a:rPr lang="pt-BR" sz="1400" err="1">
                <a:latin typeface="Abadi"/>
                <a:ea typeface="+mn-lt"/>
                <a:cs typeface="+mn-lt"/>
              </a:rPr>
              <a:t>names</a:t>
            </a:r>
            <a:r>
              <a:rPr lang="pt-BR" sz="1400" dirty="0">
                <a:latin typeface="Abadi"/>
                <a:ea typeface="+mn-lt"/>
                <a:cs typeface="+mn-lt"/>
              </a:rPr>
              <a:t> for in </a:t>
            </a:r>
            <a:r>
              <a:rPr lang="pt-BR" sz="1400" err="1">
                <a:latin typeface="Abadi"/>
                <a:ea typeface="+mn-lt"/>
                <a:cs typeface="+mn-lt"/>
              </a:rPr>
              <a:t>year</a:t>
            </a:r>
            <a:r>
              <a:rPr lang="pt-BR" sz="1400" dirty="0">
                <a:latin typeface="Abadi"/>
                <a:ea typeface="+mn-lt"/>
                <a:cs typeface="+mn-lt"/>
              </a:rPr>
              <a:t> 2015</a:t>
            </a:r>
          </a:p>
          <a:p>
            <a:pPr marL="342900" indent="-342900">
              <a:lnSpc>
                <a:spcPct val="150000"/>
              </a:lnSpc>
              <a:buAutoNum type="arabicPeriod"/>
            </a:pPr>
            <a:r>
              <a:rPr lang="pt-BR" sz="1400" dirty="0">
                <a:latin typeface="Abadi"/>
                <a:ea typeface="+mn-lt"/>
                <a:cs typeface="+mn-lt"/>
              </a:rPr>
              <a:t>Rank </a:t>
            </a:r>
            <a:r>
              <a:rPr lang="pt-BR" sz="1400" err="1">
                <a:latin typeface="Abadi"/>
                <a:ea typeface="+mn-lt"/>
                <a:cs typeface="+mn-lt"/>
              </a:rPr>
              <a:t>the</a:t>
            </a:r>
            <a:r>
              <a:rPr lang="pt-BR" sz="1400" dirty="0">
                <a:latin typeface="Abadi"/>
                <a:ea typeface="+mn-lt"/>
                <a:cs typeface="+mn-lt"/>
              </a:rPr>
              <a:t> </a:t>
            </a:r>
            <a:r>
              <a:rPr lang="pt-BR" sz="1400" err="1">
                <a:latin typeface="Abadi"/>
                <a:ea typeface="+mn-lt"/>
                <a:cs typeface="+mn-lt"/>
              </a:rPr>
              <a:t>count</a:t>
            </a:r>
            <a:r>
              <a:rPr lang="pt-BR" sz="1400" dirty="0">
                <a:latin typeface="Abadi"/>
                <a:ea typeface="+mn-lt"/>
                <a:cs typeface="+mn-lt"/>
              </a:rPr>
              <a:t> </a:t>
            </a:r>
            <a:r>
              <a:rPr lang="pt-BR" sz="1400" err="1">
                <a:latin typeface="Abadi"/>
                <a:ea typeface="+mn-lt"/>
                <a:cs typeface="+mn-lt"/>
              </a:rPr>
              <a:t>of</a:t>
            </a:r>
            <a:r>
              <a:rPr lang="pt-BR" sz="1400" dirty="0">
                <a:latin typeface="Abadi"/>
                <a:ea typeface="+mn-lt"/>
                <a:cs typeface="+mn-lt"/>
              </a:rPr>
              <a:t> landing </a:t>
            </a:r>
            <a:r>
              <a:rPr lang="pt-BR" sz="1400" err="1">
                <a:latin typeface="Abadi"/>
                <a:ea typeface="+mn-lt"/>
                <a:cs typeface="+mn-lt"/>
              </a:rPr>
              <a:t>outcomes</a:t>
            </a:r>
            <a:r>
              <a:rPr lang="pt-BR" sz="1400" dirty="0">
                <a:latin typeface="Abadi"/>
                <a:ea typeface="+mn-lt"/>
                <a:cs typeface="+mn-lt"/>
              </a:rPr>
              <a:t> (</a:t>
            </a:r>
            <a:r>
              <a:rPr lang="pt-BR" sz="1400" err="1">
                <a:latin typeface="Abadi"/>
                <a:ea typeface="+mn-lt"/>
                <a:cs typeface="+mn-lt"/>
              </a:rPr>
              <a:t>such</a:t>
            </a:r>
            <a:r>
              <a:rPr lang="pt-BR" sz="1400" dirty="0">
                <a:latin typeface="Abadi"/>
                <a:ea typeface="+mn-lt"/>
                <a:cs typeface="+mn-lt"/>
              </a:rPr>
              <a:t> as </a:t>
            </a:r>
            <a:r>
              <a:rPr lang="pt-BR" sz="1400" err="1">
                <a:latin typeface="Abadi"/>
                <a:ea typeface="+mn-lt"/>
                <a:cs typeface="+mn-lt"/>
              </a:rPr>
              <a:t>Failure</a:t>
            </a:r>
            <a:r>
              <a:rPr lang="pt-BR" sz="1400" dirty="0">
                <a:latin typeface="Abadi"/>
                <a:ea typeface="+mn-lt"/>
                <a:cs typeface="+mn-lt"/>
              </a:rPr>
              <a:t> (drone </a:t>
            </a:r>
            <a:r>
              <a:rPr lang="pt-BR" sz="1400" err="1">
                <a:latin typeface="Abadi"/>
                <a:ea typeface="+mn-lt"/>
                <a:cs typeface="+mn-lt"/>
              </a:rPr>
              <a:t>ship</a:t>
            </a:r>
            <a:r>
              <a:rPr lang="pt-BR" sz="1400" dirty="0">
                <a:latin typeface="Abadi"/>
                <a:ea typeface="+mn-lt"/>
                <a:cs typeface="+mn-lt"/>
              </a:rPr>
              <a:t>) </a:t>
            </a:r>
            <a:r>
              <a:rPr lang="pt-BR" sz="1400" err="1">
                <a:latin typeface="Abadi"/>
                <a:ea typeface="+mn-lt"/>
                <a:cs typeface="+mn-lt"/>
              </a:rPr>
              <a:t>or</a:t>
            </a:r>
            <a:r>
              <a:rPr lang="pt-BR" sz="1400" dirty="0">
                <a:latin typeface="Abadi"/>
                <a:ea typeface="+mn-lt"/>
                <a:cs typeface="+mn-lt"/>
              </a:rPr>
              <a:t> </a:t>
            </a:r>
            <a:r>
              <a:rPr lang="pt-BR" sz="1400" err="1">
                <a:latin typeface="Abadi"/>
                <a:ea typeface="+mn-lt"/>
                <a:cs typeface="+mn-lt"/>
              </a:rPr>
              <a:t>Success</a:t>
            </a:r>
            <a:r>
              <a:rPr lang="pt-BR" sz="1400" dirty="0">
                <a:latin typeface="Abadi"/>
                <a:ea typeface="+mn-lt"/>
                <a:cs typeface="+mn-lt"/>
              </a:rPr>
              <a:t> (</a:t>
            </a:r>
            <a:r>
              <a:rPr lang="pt-BR" sz="1400" err="1">
                <a:latin typeface="Abadi"/>
                <a:ea typeface="+mn-lt"/>
                <a:cs typeface="+mn-lt"/>
              </a:rPr>
              <a:t>ground</a:t>
            </a:r>
            <a:r>
              <a:rPr lang="pt-BR" sz="1400" dirty="0">
                <a:latin typeface="Abadi"/>
                <a:ea typeface="+mn-lt"/>
                <a:cs typeface="+mn-lt"/>
              </a:rPr>
              <a:t> </a:t>
            </a:r>
            <a:r>
              <a:rPr lang="pt-BR" sz="1400" err="1">
                <a:latin typeface="Abadi"/>
                <a:ea typeface="+mn-lt"/>
                <a:cs typeface="+mn-lt"/>
              </a:rPr>
              <a:t>pad</a:t>
            </a:r>
            <a:r>
              <a:rPr lang="pt-BR" sz="1400" dirty="0">
                <a:latin typeface="Abadi"/>
                <a:ea typeface="+mn-lt"/>
                <a:cs typeface="+mn-lt"/>
              </a:rPr>
              <a:t>)) </a:t>
            </a:r>
            <a:r>
              <a:rPr lang="pt-BR" sz="1400" err="1">
                <a:latin typeface="Abadi"/>
                <a:ea typeface="+mn-lt"/>
                <a:cs typeface="+mn-lt"/>
              </a:rPr>
              <a:t>between</a:t>
            </a:r>
            <a:r>
              <a:rPr lang="pt-BR" sz="1400" dirty="0">
                <a:latin typeface="Abadi"/>
                <a:ea typeface="+mn-lt"/>
                <a:cs typeface="+mn-lt"/>
              </a:rPr>
              <a:t> </a:t>
            </a:r>
            <a:r>
              <a:rPr lang="pt-BR" sz="1400" err="1">
                <a:latin typeface="Abadi"/>
                <a:ea typeface="+mn-lt"/>
                <a:cs typeface="+mn-lt"/>
              </a:rPr>
              <a:t>the</a:t>
            </a:r>
            <a:r>
              <a:rPr lang="pt-BR" sz="1400" dirty="0">
                <a:latin typeface="Abadi"/>
                <a:ea typeface="+mn-lt"/>
                <a:cs typeface="+mn-lt"/>
              </a:rPr>
              <a:t> date 2010-06-04 </a:t>
            </a:r>
            <a:r>
              <a:rPr lang="pt-BR" sz="1400" err="1">
                <a:latin typeface="Abadi"/>
                <a:ea typeface="+mn-lt"/>
                <a:cs typeface="+mn-lt"/>
              </a:rPr>
              <a:t>and</a:t>
            </a:r>
            <a:r>
              <a:rPr lang="pt-BR" sz="1400" dirty="0">
                <a:latin typeface="Abadi"/>
                <a:ea typeface="+mn-lt"/>
                <a:cs typeface="+mn-lt"/>
              </a:rPr>
              <a:t> 2017-03-20, in </a:t>
            </a:r>
            <a:r>
              <a:rPr lang="pt-BR" sz="1400" err="1">
                <a:latin typeface="Abadi"/>
                <a:ea typeface="+mn-lt"/>
                <a:cs typeface="+mn-lt"/>
              </a:rPr>
              <a:t>descending</a:t>
            </a:r>
            <a:r>
              <a:rPr lang="pt-BR" sz="1400" dirty="0">
                <a:latin typeface="Abadi"/>
                <a:ea typeface="+mn-lt"/>
                <a:cs typeface="+mn-lt"/>
              </a:rPr>
              <a:t> </a:t>
            </a:r>
            <a:r>
              <a:rPr lang="pt-BR" sz="1400" err="1">
                <a:latin typeface="Abadi"/>
                <a:ea typeface="+mn-lt"/>
                <a:cs typeface="+mn-lt"/>
              </a:rPr>
              <a:t>order</a:t>
            </a:r>
            <a:endParaRPr lang="pt-BR" sz="1400">
              <a:latin typeface="Abadi"/>
              <a:ea typeface="+mn-lt"/>
              <a:cs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8927" y="1476736"/>
            <a:ext cx="10922576" cy="5295178"/>
          </a:xfrm>
          <a:prstGeom prst="rect">
            <a:avLst/>
          </a:prstGeom>
        </p:spPr>
        <p:txBody>
          <a:bodyPr lIns="91440" tIns="45720" rIns="91440" bIns="45720" anchor="t">
            <a:normAutofit fontScale="85000" lnSpcReduction="10000"/>
          </a:bodyPr>
          <a:lstStyle/>
          <a:p>
            <a:pPr>
              <a:lnSpc>
                <a:spcPct val="100000"/>
              </a:lnSpc>
              <a:spcBef>
                <a:spcPts val="1400"/>
              </a:spcBef>
            </a:pPr>
            <a:r>
              <a:rPr lang="en-US" sz="2600" dirty="0">
                <a:solidFill>
                  <a:schemeClr val="accent3">
                    <a:lumMod val="25000"/>
                  </a:schemeClr>
                </a:solidFill>
                <a:latin typeface="Abadi"/>
              </a:rPr>
              <a:t>To further explore the data, we built an interactive map using Folium, a python library.</a:t>
            </a:r>
          </a:p>
          <a:p>
            <a:pPr>
              <a:lnSpc>
                <a:spcPct val="100000"/>
              </a:lnSpc>
              <a:spcBef>
                <a:spcPts val="1400"/>
              </a:spcBef>
            </a:pPr>
            <a:endParaRPr lang="en-US" sz="2600" dirty="0">
              <a:solidFill>
                <a:schemeClr val="accent3">
                  <a:lumMod val="25000"/>
                </a:schemeClr>
              </a:solidFill>
              <a:latin typeface="Abadi"/>
            </a:endParaRPr>
          </a:p>
          <a:p>
            <a:pPr>
              <a:lnSpc>
                <a:spcPct val="100000"/>
              </a:lnSpc>
              <a:spcBef>
                <a:spcPts val="1400"/>
              </a:spcBef>
            </a:pPr>
            <a:r>
              <a:rPr lang="en-US" sz="2600" dirty="0">
                <a:solidFill>
                  <a:schemeClr val="accent3">
                    <a:lumMod val="25000"/>
                  </a:schemeClr>
                </a:solidFill>
                <a:latin typeface="Abadi"/>
              </a:rPr>
              <a:t>We marked all launch sites, then added a marker cluster to each one of them. These marker clusters contained </a:t>
            </a:r>
            <a:r>
              <a:rPr lang="en-US" sz="2600" dirty="0">
                <a:solidFill>
                  <a:schemeClr val="accent6">
                    <a:lumMod val="75000"/>
                  </a:schemeClr>
                </a:solidFill>
                <a:latin typeface="Abadi"/>
              </a:rPr>
              <a:t>green</a:t>
            </a:r>
            <a:r>
              <a:rPr lang="en-US" sz="2600" dirty="0">
                <a:solidFill>
                  <a:schemeClr val="accent3">
                    <a:lumMod val="25000"/>
                  </a:schemeClr>
                </a:solidFill>
                <a:latin typeface="Abadi"/>
              </a:rPr>
              <a:t> markers for successful missions, and </a:t>
            </a:r>
            <a:r>
              <a:rPr lang="en-US" sz="2600" dirty="0">
                <a:solidFill>
                  <a:srgbClr val="FF0000"/>
                </a:solidFill>
                <a:latin typeface="Abadi"/>
              </a:rPr>
              <a:t>red</a:t>
            </a:r>
            <a:r>
              <a:rPr lang="en-US" sz="2600" dirty="0">
                <a:solidFill>
                  <a:schemeClr val="accent3">
                    <a:lumMod val="25000"/>
                  </a:schemeClr>
                </a:solidFill>
                <a:latin typeface="Abadi"/>
              </a:rPr>
              <a:t> markers for failed missions, for its correspondent launch site. With this, we can better visualize how each launch site did in terms of performance.</a:t>
            </a:r>
          </a:p>
          <a:p>
            <a:pPr marL="0" indent="0">
              <a:lnSpc>
                <a:spcPct val="100000"/>
              </a:lnSpc>
              <a:spcBef>
                <a:spcPts val="1400"/>
              </a:spcBef>
              <a:buNone/>
            </a:pPr>
            <a:endParaRPr lang="en-US" sz="2600" dirty="0">
              <a:solidFill>
                <a:schemeClr val="accent3">
                  <a:lumMod val="25000"/>
                </a:schemeClr>
              </a:solidFill>
              <a:latin typeface="Abadi"/>
              <a:ea typeface="+mn-lt"/>
              <a:cs typeface="+mn-lt"/>
            </a:endParaRPr>
          </a:p>
          <a:p>
            <a:pPr>
              <a:lnSpc>
                <a:spcPct val="100000"/>
              </a:lnSpc>
              <a:spcBef>
                <a:spcPts val="1400"/>
              </a:spcBef>
            </a:pPr>
            <a:r>
              <a:rPr lang="en-US" sz="2600" dirty="0">
                <a:solidFill>
                  <a:schemeClr val="accent3">
                    <a:lumMod val="25000"/>
                  </a:schemeClr>
                </a:solidFill>
                <a:latin typeface="Abadi"/>
                <a:ea typeface="+mn-lt"/>
                <a:cs typeface="+mn-lt"/>
              </a:rPr>
              <a:t>Then, we marked points of interest and calculated the distance between it and a launch site. These points of interest were closest coastline, railway, highway, and city. This way we could observe that launch sites are usually close to coastlines, railways, and highways but are far away from cities.</a:t>
            </a:r>
          </a:p>
          <a:p>
            <a:pPr>
              <a:lnSpc>
                <a:spcPct val="100000"/>
              </a:lnSpc>
              <a:spcBef>
                <a:spcPts val="1400"/>
              </a:spcBef>
            </a:pPr>
            <a:endParaRPr lang="en-US" sz="2600" dirty="0">
              <a:solidFill>
                <a:schemeClr val="accent3">
                  <a:lumMod val="25000"/>
                </a:schemeClr>
              </a:solidFill>
              <a:latin typeface="Abadi"/>
              <a:ea typeface="+mn-lt"/>
              <a:cs typeface="+mn-lt"/>
            </a:endParaRPr>
          </a:p>
          <a:p>
            <a:pPr>
              <a:lnSpc>
                <a:spcPct val="100000"/>
              </a:lnSpc>
              <a:spcBef>
                <a:spcPts val="1400"/>
              </a:spcBef>
            </a:pPr>
            <a:r>
              <a:rPr lang="en-US" sz="3100" dirty="0">
                <a:solidFill>
                  <a:schemeClr val="accent3">
                    <a:lumMod val="25000"/>
                  </a:schemeClr>
                </a:solidFill>
                <a:latin typeface="Abadi"/>
                <a:ea typeface="+mn-lt"/>
                <a:cs typeface="+mn-lt"/>
              </a:rPr>
              <a:t>To see how we created interactive maps with Folium, visit </a:t>
            </a:r>
            <a:r>
              <a:rPr lang="en-US" sz="3100" dirty="0">
                <a:solidFill>
                  <a:schemeClr val="accent3">
                    <a:lumMod val="25000"/>
                  </a:schemeClr>
                </a:solidFill>
                <a:latin typeface="Abadi"/>
                <a:ea typeface="+mn-lt"/>
                <a:cs typeface="+mn-lt"/>
                <a:hlinkClick r:id="rId3">
                  <a:extLst>
                    <a:ext uri="{A12FA001-AC4F-418D-AE19-62706E023703}">
                      <ahyp:hlinkClr xmlns:ahyp="http://schemas.microsoft.com/office/drawing/2018/hyperlinkcolor" val="tx"/>
                    </a:ext>
                  </a:extLst>
                </a:hlinkClick>
              </a:rPr>
              <a:t>this</a:t>
            </a:r>
            <a:r>
              <a:rPr lang="en-US" sz="3100" dirty="0">
                <a:solidFill>
                  <a:schemeClr val="accent3">
                    <a:lumMod val="25000"/>
                  </a:schemeClr>
                </a:solidFill>
                <a:latin typeface="Abadi"/>
                <a:ea typeface="+mn-lt"/>
                <a:cs typeface="+mn-lt"/>
              </a:rPr>
              <a:t> link.</a:t>
            </a:r>
            <a:endParaRPr lang="en-US" sz="2600" dirty="0">
              <a:solidFill>
                <a:schemeClr val="accent3">
                  <a:lumMod val="25000"/>
                </a:schemeClr>
              </a:solidFill>
              <a:latin typeface="Abad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6388" y="1261615"/>
            <a:ext cx="9975094" cy="5537631"/>
          </a:xfrm>
          <a:prstGeom prst="rect">
            <a:avLst/>
          </a:prstGeom>
        </p:spPr>
        <p:txBody>
          <a:bodyPr vert="horz" lIns="91440" tIns="45720" rIns="91440" bIns="45720" rtlCol="0" anchor="t">
            <a:normAutofit fontScale="77500" lnSpcReduction="20000"/>
          </a:bodyPr>
          <a:lstStyle/>
          <a:p>
            <a:pPr>
              <a:lnSpc>
                <a:spcPct val="120000"/>
              </a:lnSpc>
              <a:spcBef>
                <a:spcPts val="1400"/>
              </a:spcBef>
            </a:pPr>
            <a:r>
              <a:rPr lang="en-US" sz="2200" dirty="0">
                <a:solidFill>
                  <a:schemeClr val="accent3">
                    <a:lumMod val="25000"/>
                  </a:schemeClr>
                </a:solidFill>
                <a:latin typeface="Abadi"/>
              </a:rPr>
              <a:t>To consolidate our exploration, we made a dashboard using </a:t>
            </a:r>
            <a:r>
              <a:rPr lang="en-US" sz="2200" dirty="0" err="1">
                <a:solidFill>
                  <a:schemeClr val="accent3">
                    <a:lumMod val="25000"/>
                  </a:schemeClr>
                </a:solidFill>
                <a:latin typeface="Abadi"/>
              </a:rPr>
              <a:t>Ploty</a:t>
            </a:r>
            <a:r>
              <a:rPr lang="en-US" sz="2200" dirty="0">
                <a:solidFill>
                  <a:schemeClr val="accent3">
                    <a:lumMod val="25000"/>
                  </a:schemeClr>
                </a:solidFill>
                <a:latin typeface="Abadi"/>
              </a:rPr>
              <a:t> and Dash, which are python libraries.</a:t>
            </a:r>
            <a:endParaRPr lang="pt-BR" dirty="0">
              <a:solidFill>
                <a:schemeClr val="accent3">
                  <a:lumMod val="25000"/>
                </a:schemeClr>
              </a:solidFill>
              <a:cs typeface="Calibri" panose="020F0502020204030204"/>
            </a:endParaRPr>
          </a:p>
          <a:p>
            <a:pPr>
              <a:lnSpc>
                <a:spcPct val="120000"/>
              </a:lnSpc>
              <a:spcBef>
                <a:spcPts val="1400"/>
              </a:spcBef>
            </a:pPr>
            <a:r>
              <a:rPr lang="en-US" sz="2200" dirty="0">
                <a:solidFill>
                  <a:schemeClr val="accent3">
                    <a:lumMod val="25000"/>
                  </a:schemeClr>
                </a:solidFill>
                <a:latin typeface="Abadi"/>
                <a:ea typeface="+mn-lt"/>
                <a:cs typeface="+mn-lt"/>
              </a:rPr>
              <a:t>This dashboard contained 2 graphs and 2 inputs. A change in the input updates the graphs immediately.</a:t>
            </a:r>
          </a:p>
          <a:p>
            <a:pPr>
              <a:lnSpc>
                <a:spcPct val="120000"/>
              </a:lnSpc>
              <a:spcBef>
                <a:spcPts val="1400"/>
              </a:spcBef>
            </a:pPr>
            <a:r>
              <a:rPr lang="en-US" sz="2200" dirty="0">
                <a:solidFill>
                  <a:schemeClr val="accent3">
                    <a:lumMod val="25000"/>
                  </a:schemeClr>
                </a:solidFill>
                <a:latin typeface="Abadi"/>
                <a:ea typeface="+mn-lt"/>
                <a:cs typeface="+mn-lt"/>
              </a:rPr>
              <a:t>These graphs were a pie chart for successful launches, and a scatter plot for payload mass vs class (hue: booster version category). </a:t>
            </a:r>
            <a:endParaRPr lang="en-US">
              <a:solidFill>
                <a:schemeClr val="accent3">
                  <a:lumMod val="25000"/>
                </a:schemeClr>
              </a:solidFill>
              <a:cs typeface="Calibri"/>
            </a:endParaRPr>
          </a:p>
          <a:p>
            <a:pPr>
              <a:lnSpc>
                <a:spcPct val="120000"/>
              </a:lnSpc>
              <a:spcBef>
                <a:spcPts val="1400"/>
              </a:spcBef>
            </a:pPr>
            <a:r>
              <a:rPr lang="en-US" sz="2200" dirty="0">
                <a:solidFill>
                  <a:schemeClr val="accent3">
                    <a:lumMod val="25000"/>
                  </a:schemeClr>
                </a:solidFill>
                <a:latin typeface="Abadi"/>
                <a:ea typeface="+mn-lt"/>
                <a:cs typeface="+mn-lt"/>
              </a:rPr>
              <a:t>One input was a dropdown menu in which you can select all launch sites or a specific launch site. The other input was a slider for the mass, which one can select the range allowed for mass, in Kilograms.</a:t>
            </a:r>
          </a:p>
          <a:p>
            <a:pPr>
              <a:lnSpc>
                <a:spcPct val="120000"/>
              </a:lnSpc>
              <a:spcBef>
                <a:spcPts val="1400"/>
              </a:spcBef>
            </a:pPr>
            <a:r>
              <a:rPr lang="en-US" sz="2200" dirty="0">
                <a:solidFill>
                  <a:schemeClr val="accent3">
                    <a:lumMod val="25000"/>
                  </a:schemeClr>
                </a:solidFill>
                <a:latin typeface="Abadi"/>
                <a:ea typeface="+mn-lt"/>
                <a:cs typeface="+mn-lt"/>
              </a:rPr>
              <a:t>This helped answer the following questions:</a:t>
            </a:r>
          </a:p>
          <a:p>
            <a:pPr lvl="1">
              <a:lnSpc>
                <a:spcPct val="120000"/>
              </a:lnSpc>
              <a:spcBef>
                <a:spcPts val="1400"/>
              </a:spcBef>
            </a:pPr>
            <a:r>
              <a:rPr lang="en-US" sz="1800" dirty="0">
                <a:latin typeface="Abadi"/>
                <a:ea typeface="+mn-lt"/>
                <a:cs typeface="+mn-lt"/>
              </a:rPr>
              <a:t>Which site has the largest successful launches? KSC LC-39A with 10.</a:t>
            </a:r>
            <a:endParaRPr lang="en-US" sz="1800" dirty="0">
              <a:solidFill>
                <a:srgbClr val="000000"/>
              </a:solidFill>
              <a:latin typeface="Abadi"/>
              <a:ea typeface="+mn-lt"/>
              <a:cs typeface="+mn-lt"/>
            </a:endParaRPr>
          </a:p>
          <a:p>
            <a:pPr lvl="1">
              <a:lnSpc>
                <a:spcPct val="120000"/>
              </a:lnSpc>
              <a:spcBef>
                <a:spcPts val="1400"/>
              </a:spcBef>
            </a:pPr>
            <a:r>
              <a:rPr lang="en-US" sz="1800" dirty="0">
                <a:latin typeface="Abadi"/>
                <a:ea typeface="+mn-lt"/>
                <a:cs typeface="+mn-lt"/>
              </a:rPr>
              <a:t>Which site has the highest launch success rate? KSC LC-39A with 76.9% success.</a:t>
            </a:r>
            <a:endParaRPr lang="en-US" sz="1800" dirty="0">
              <a:solidFill>
                <a:srgbClr val="292929"/>
              </a:solidFill>
              <a:latin typeface="Abadi"/>
              <a:ea typeface="+mn-lt"/>
              <a:cs typeface="+mn-lt"/>
            </a:endParaRPr>
          </a:p>
          <a:p>
            <a:pPr lvl="1">
              <a:lnSpc>
                <a:spcPct val="120000"/>
              </a:lnSpc>
              <a:spcBef>
                <a:spcPts val="1400"/>
              </a:spcBef>
            </a:pPr>
            <a:r>
              <a:rPr lang="en-US" sz="1800" dirty="0">
                <a:latin typeface="Abadi"/>
                <a:ea typeface="+mn-lt"/>
                <a:cs typeface="+mn-lt"/>
              </a:rPr>
              <a:t>Which payload range(s) has the highest launch success rate? 2000 – 5500 kg.</a:t>
            </a:r>
            <a:endParaRPr lang="en-US" sz="1800" dirty="0">
              <a:solidFill>
                <a:srgbClr val="292929"/>
              </a:solidFill>
              <a:latin typeface="Abadi"/>
              <a:ea typeface="+mn-lt"/>
              <a:cs typeface="+mn-lt"/>
            </a:endParaRPr>
          </a:p>
          <a:p>
            <a:pPr lvl="1">
              <a:lnSpc>
                <a:spcPct val="120000"/>
              </a:lnSpc>
              <a:spcBef>
                <a:spcPts val="1400"/>
              </a:spcBef>
            </a:pPr>
            <a:r>
              <a:rPr lang="en-US" sz="1800" dirty="0">
                <a:latin typeface="Abadi"/>
                <a:ea typeface="+mn-lt"/>
                <a:cs typeface="+mn-lt"/>
              </a:rPr>
              <a:t>Which payload range(s) has the lowest launch success rate? 0-2000 and 5500 – 7000kg.</a:t>
            </a:r>
            <a:endParaRPr lang="en-US" sz="1800" dirty="0">
              <a:solidFill>
                <a:srgbClr val="292929"/>
              </a:solidFill>
              <a:latin typeface="Abadi"/>
              <a:ea typeface="+mn-lt"/>
              <a:cs typeface="+mn-lt"/>
            </a:endParaRPr>
          </a:p>
          <a:p>
            <a:pPr lvl="1">
              <a:lnSpc>
                <a:spcPct val="100000"/>
              </a:lnSpc>
              <a:spcBef>
                <a:spcPts val="1400"/>
              </a:spcBef>
            </a:pPr>
            <a:endParaRPr lang="en-US" sz="1800" dirty="0">
              <a:solidFill>
                <a:srgbClr val="000000"/>
              </a:solidFill>
              <a:latin typeface="Calibri"/>
              <a:ea typeface="+mn-lt"/>
              <a:cs typeface="+mn-lt"/>
            </a:endParaRPr>
          </a:p>
          <a:p>
            <a:pPr lvl="1">
              <a:lnSpc>
                <a:spcPct val="100000"/>
              </a:lnSpc>
              <a:spcBef>
                <a:spcPts val="1400"/>
              </a:spcBef>
            </a:pPr>
            <a:endParaRPr lang="en-US" sz="1800" dirty="0">
              <a:solidFill>
                <a:srgbClr val="000000"/>
              </a:solidFill>
              <a:latin typeface="Calibri"/>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To see how we built a dashboard using </a:t>
            </a:r>
            <a:r>
              <a:rPr lang="en-US" sz="2200" dirty="0" err="1">
                <a:solidFill>
                  <a:schemeClr val="accent3">
                    <a:lumMod val="25000"/>
                  </a:schemeClr>
                </a:solidFill>
                <a:latin typeface="Abadi"/>
                <a:ea typeface="+mn-lt"/>
                <a:cs typeface="+mn-lt"/>
              </a:rPr>
              <a:t>Plotly</a:t>
            </a:r>
            <a:r>
              <a:rPr lang="en-US" sz="2200" dirty="0">
                <a:solidFill>
                  <a:schemeClr val="accent3">
                    <a:lumMod val="25000"/>
                  </a:schemeClr>
                </a:solidFill>
                <a:latin typeface="Abadi"/>
                <a:ea typeface="+mn-lt"/>
                <a:cs typeface="+mn-lt"/>
              </a:rPr>
              <a:t> Dash, visit </a:t>
            </a:r>
            <a:r>
              <a:rPr lang="en-US" sz="2200" dirty="0">
                <a:solidFill>
                  <a:schemeClr val="accent3">
                    <a:lumMod val="25000"/>
                  </a:schemeClr>
                </a:solidFill>
                <a:latin typeface="Abadi"/>
                <a:ea typeface="+mn-lt"/>
                <a:cs typeface="+mn-lt"/>
                <a:hlinkClick r:id="rId3">
                  <a:extLst>
                    <a:ext uri="{A12FA001-AC4F-418D-AE19-62706E023703}">
                      <ahyp:hlinkClr xmlns:ahyp="http://schemas.microsoft.com/office/drawing/2018/hyperlinkcolor" val="tx"/>
                    </a:ext>
                  </a:extLst>
                </a:hlinkClick>
              </a:rPr>
              <a:t>this</a:t>
            </a:r>
            <a:r>
              <a:rPr lang="en-US" sz="2200" dirty="0">
                <a:solidFill>
                  <a:schemeClr val="accent3">
                    <a:lumMod val="25000"/>
                  </a:schemeClr>
                </a:solidFill>
                <a:latin typeface="Abadi"/>
                <a:ea typeface="+mn-lt"/>
                <a:cs typeface="+mn-lt"/>
              </a:rPr>
              <a:t> link.</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9396" y="5635624"/>
            <a:ext cx="9745589" cy="1182111"/>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To see the predictive analysis and model building process, follow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this</a:t>
            </a:r>
            <a:r>
              <a:rPr lang="en-US" sz="2200" dirty="0">
                <a:solidFill>
                  <a:schemeClr val="accent3">
                    <a:lumMod val="25000"/>
                  </a:schemeClr>
                </a:solidFill>
                <a:latin typeface="Abadi"/>
              </a:rPr>
              <a:t> link.</a:t>
            </a: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tângulo: Cantos Arredondados 1">
            <a:extLst>
              <a:ext uri="{FF2B5EF4-FFF2-40B4-BE49-F238E27FC236}">
                <a16:creationId xmlns:a16="http://schemas.microsoft.com/office/drawing/2014/main" id="{A6724EC3-964F-4A3A-9759-7F7805C0EE8B}"/>
              </a:ext>
            </a:extLst>
          </p:cNvPr>
          <p:cNvSpPr/>
          <p:nvPr/>
        </p:nvSpPr>
        <p:spPr>
          <a:xfrm>
            <a:off x="1482435" y="1525730"/>
            <a:ext cx="1818407" cy="12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cs typeface="Calibri"/>
              </a:rPr>
              <a:t>Split </a:t>
            </a:r>
            <a:r>
              <a:rPr lang="pt-BR" dirty="0" err="1">
                <a:cs typeface="Calibri"/>
              </a:rPr>
              <a:t>label</a:t>
            </a:r>
            <a:r>
              <a:rPr lang="pt-BR" dirty="0">
                <a:cs typeface="Calibri"/>
              </a:rPr>
              <a:t> </a:t>
            </a:r>
            <a:r>
              <a:rPr lang="pt-BR" dirty="0" err="1">
                <a:cs typeface="Calibri"/>
              </a:rPr>
              <a:t>column</a:t>
            </a:r>
            <a:r>
              <a:rPr lang="pt-BR" dirty="0">
                <a:cs typeface="Calibri"/>
              </a:rPr>
              <a:t> '</a:t>
            </a:r>
            <a:r>
              <a:rPr lang="pt-BR" dirty="0" err="1">
                <a:cs typeface="Calibri"/>
              </a:rPr>
              <a:t>Class</a:t>
            </a:r>
            <a:r>
              <a:rPr lang="pt-BR" dirty="0">
                <a:cs typeface="Calibri"/>
              </a:rPr>
              <a:t>' </a:t>
            </a:r>
            <a:r>
              <a:rPr lang="pt-BR" dirty="0" err="1">
                <a:cs typeface="Calibri"/>
              </a:rPr>
              <a:t>from</a:t>
            </a:r>
            <a:r>
              <a:rPr lang="pt-BR" dirty="0">
                <a:cs typeface="Calibri"/>
              </a:rPr>
              <a:t> </a:t>
            </a:r>
            <a:r>
              <a:rPr lang="pt-BR" dirty="0" err="1">
                <a:cs typeface="Calibri"/>
              </a:rPr>
              <a:t>dataset</a:t>
            </a:r>
            <a:endParaRPr lang="pt-BR" dirty="0" err="1"/>
          </a:p>
        </p:txBody>
      </p:sp>
      <p:sp>
        <p:nvSpPr>
          <p:cNvPr id="6" name="Retângulo: Cantos Arredondados 5">
            <a:extLst>
              <a:ext uri="{FF2B5EF4-FFF2-40B4-BE49-F238E27FC236}">
                <a16:creationId xmlns:a16="http://schemas.microsoft.com/office/drawing/2014/main" id="{04158595-7E17-4937-8AE8-734A2B1AEDE5}"/>
              </a:ext>
            </a:extLst>
          </p:cNvPr>
          <p:cNvSpPr/>
          <p:nvPr/>
        </p:nvSpPr>
        <p:spPr>
          <a:xfrm>
            <a:off x="4998026" y="1517070"/>
            <a:ext cx="1818407" cy="12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a:cs typeface="Calibri"/>
              </a:rPr>
              <a:t>Fit </a:t>
            </a:r>
            <a:r>
              <a:rPr lang="pt-BR" dirty="0" err="1">
                <a:cs typeface="Calibri"/>
              </a:rPr>
              <a:t>and</a:t>
            </a:r>
            <a:r>
              <a:rPr lang="pt-BR" dirty="0">
                <a:cs typeface="Calibri"/>
              </a:rPr>
              <a:t> </a:t>
            </a:r>
          </a:p>
          <a:p>
            <a:pPr algn="ctr"/>
            <a:r>
              <a:rPr lang="pt-BR" dirty="0" err="1">
                <a:cs typeface="Calibri"/>
              </a:rPr>
              <a:t>transform</a:t>
            </a:r>
            <a:r>
              <a:rPr lang="pt-BR" dirty="0">
                <a:cs typeface="Calibri"/>
              </a:rPr>
              <a:t> </a:t>
            </a:r>
            <a:r>
              <a:rPr lang="pt-BR" dirty="0" err="1">
                <a:cs typeface="Calibri"/>
              </a:rPr>
              <a:t>features</a:t>
            </a:r>
            <a:r>
              <a:rPr lang="pt-BR" dirty="0">
                <a:cs typeface="Calibri"/>
              </a:rPr>
              <a:t> </a:t>
            </a:r>
            <a:r>
              <a:rPr lang="pt-BR" dirty="0" err="1">
                <a:cs typeface="Calibri"/>
              </a:rPr>
              <a:t>using</a:t>
            </a:r>
            <a:r>
              <a:rPr lang="pt-BR" dirty="0">
                <a:cs typeface="Calibri"/>
              </a:rPr>
              <a:t> Standard </a:t>
            </a:r>
            <a:r>
              <a:rPr lang="pt-BR" dirty="0" err="1">
                <a:cs typeface="Calibri"/>
              </a:rPr>
              <a:t>Scaler</a:t>
            </a:r>
            <a:endParaRPr lang="pt-BR" dirty="0">
              <a:cs typeface="Calibri"/>
            </a:endParaRPr>
          </a:p>
        </p:txBody>
      </p:sp>
      <p:sp>
        <p:nvSpPr>
          <p:cNvPr id="7" name="Retângulo: Cantos Arredondados 6">
            <a:extLst>
              <a:ext uri="{FF2B5EF4-FFF2-40B4-BE49-F238E27FC236}">
                <a16:creationId xmlns:a16="http://schemas.microsoft.com/office/drawing/2014/main" id="{83DFBC84-2D9B-4F6B-9CE0-7A9D89F5C812}"/>
              </a:ext>
            </a:extLst>
          </p:cNvPr>
          <p:cNvSpPr/>
          <p:nvPr/>
        </p:nvSpPr>
        <p:spPr>
          <a:xfrm>
            <a:off x="8444345" y="1508412"/>
            <a:ext cx="1818407" cy="12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a:cs typeface="Calibri"/>
              </a:rPr>
              <a:t>Split data in </a:t>
            </a:r>
            <a:r>
              <a:rPr lang="pt-BR" dirty="0" err="1">
                <a:cs typeface="Calibri"/>
              </a:rPr>
              <a:t>train</a:t>
            </a:r>
            <a:r>
              <a:rPr lang="pt-BR" dirty="0">
                <a:cs typeface="Calibri"/>
              </a:rPr>
              <a:t> </a:t>
            </a:r>
            <a:r>
              <a:rPr lang="pt-BR" dirty="0" err="1">
                <a:cs typeface="Calibri"/>
              </a:rPr>
              <a:t>and</a:t>
            </a:r>
            <a:r>
              <a:rPr lang="pt-BR" dirty="0">
                <a:cs typeface="Calibri"/>
              </a:rPr>
              <a:t> </a:t>
            </a:r>
            <a:r>
              <a:rPr lang="pt-BR" dirty="0" err="1">
                <a:cs typeface="Calibri"/>
              </a:rPr>
              <a:t>test</a:t>
            </a:r>
            <a:r>
              <a:rPr lang="pt-BR" dirty="0">
                <a:cs typeface="Calibri"/>
              </a:rPr>
              <a:t> </a:t>
            </a:r>
            <a:r>
              <a:rPr lang="pt-BR" dirty="0" err="1">
                <a:cs typeface="Calibri"/>
              </a:rPr>
              <a:t>subsets</a:t>
            </a:r>
            <a:endParaRPr lang="pt-BR" dirty="0" err="1"/>
          </a:p>
        </p:txBody>
      </p:sp>
      <p:sp>
        <p:nvSpPr>
          <p:cNvPr id="8" name="Retângulo: Cantos Arredondados 7">
            <a:extLst>
              <a:ext uri="{FF2B5EF4-FFF2-40B4-BE49-F238E27FC236}">
                <a16:creationId xmlns:a16="http://schemas.microsoft.com/office/drawing/2014/main" id="{38DF3C31-1A4B-470A-B694-D27F92B2F808}"/>
              </a:ext>
            </a:extLst>
          </p:cNvPr>
          <p:cNvSpPr/>
          <p:nvPr/>
        </p:nvSpPr>
        <p:spPr>
          <a:xfrm>
            <a:off x="1482435" y="2963139"/>
            <a:ext cx="1818407" cy="12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a:cs typeface="Calibri"/>
              </a:rPr>
              <a:t>Score </a:t>
            </a:r>
            <a:r>
              <a:rPr lang="pt-BR" dirty="0" err="1">
                <a:cs typeface="Calibri"/>
              </a:rPr>
              <a:t>each</a:t>
            </a:r>
            <a:r>
              <a:rPr lang="pt-BR" dirty="0">
                <a:cs typeface="Calibri"/>
              </a:rPr>
              <a:t> model </a:t>
            </a:r>
            <a:r>
              <a:rPr lang="pt-BR" dirty="0" err="1">
                <a:cs typeface="Calibri"/>
              </a:rPr>
              <a:t>with</a:t>
            </a:r>
            <a:r>
              <a:rPr lang="pt-BR" dirty="0">
                <a:cs typeface="Calibri"/>
              </a:rPr>
              <a:t> R^2 </a:t>
            </a:r>
            <a:r>
              <a:rPr lang="pt-BR" dirty="0" err="1">
                <a:cs typeface="Calibri"/>
              </a:rPr>
              <a:t>and</a:t>
            </a:r>
            <a:r>
              <a:rPr lang="pt-BR" dirty="0">
                <a:cs typeface="Calibri"/>
              </a:rPr>
              <a:t> </a:t>
            </a:r>
            <a:r>
              <a:rPr lang="pt-BR" dirty="0" err="1">
                <a:cs typeface="Calibri"/>
              </a:rPr>
              <a:t>test</a:t>
            </a:r>
            <a:r>
              <a:rPr lang="pt-BR" dirty="0">
                <a:cs typeface="Calibri"/>
              </a:rPr>
              <a:t> </a:t>
            </a:r>
            <a:r>
              <a:rPr lang="pt-BR" dirty="0" err="1">
                <a:cs typeface="Calibri"/>
              </a:rPr>
              <a:t>subset</a:t>
            </a:r>
            <a:endParaRPr lang="pt-BR" dirty="0" err="1"/>
          </a:p>
        </p:txBody>
      </p:sp>
      <p:sp>
        <p:nvSpPr>
          <p:cNvPr id="9" name="Retângulo: Cantos Arredondados 8">
            <a:extLst>
              <a:ext uri="{FF2B5EF4-FFF2-40B4-BE49-F238E27FC236}">
                <a16:creationId xmlns:a16="http://schemas.microsoft.com/office/drawing/2014/main" id="{FDB890E9-D90F-4F7C-B48B-EA64E36E65D1}"/>
              </a:ext>
            </a:extLst>
          </p:cNvPr>
          <p:cNvSpPr/>
          <p:nvPr/>
        </p:nvSpPr>
        <p:spPr>
          <a:xfrm>
            <a:off x="4998026" y="2954479"/>
            <a:ext cx="1818407" cy="12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a:cs typeface="Calibri"/>
              </a:rPr>
              <a:t>Tune </a:t>
            </a:r>
            <a:r>
              <a:rPr lang="pt-BR" dirty="0" err="1">
                <a:cs typeface="Calibri"/>
              </a:rPr>
              <a:t>each</a:t>
            </a:r>
            <a:r>
              <a:rPr lang="pt-BR" dirty="0">
                <a:cs typeface="Calibri"/>
              </a:rPr>
              <a:t> model </a:t>
            </a:r>
            <a:r>
              <a:rPr lang="pt-BR" dirty="0" err="1">
                <a:cs typeface="Calibri"/>
              </a:rPr>
              <a:t>using</a:t>
            </a:r>
            <a:r>
              <a:rPr lang="pt-BR" dirty="0">
                <a:cs typeface="Calibri"/>
              </a:rPr>
              <a:t> </a:t>
            </a:r>
            <a:r>
              <a:rPr lang="pt-BR" dirty="0" err="1">
                <a:cs typeface="Calibri"/>
              </a:rPr>
              <a:t>GridSearchCV</a:t>
            </a:r>
            <a:endParaRPr lang="pt-BR" dirty="0" err="1"/>
          </a:p>
        </p:txBody>
      </p:sp>
      <p:sp>
        <p:nvSpPr>
          <p:cNvPr id="10" name="Retângulo: Cantos Arredondados 9">
            <a:extLst>
              <a:ext uri="{FF2B5EF4-FFF2-40B4-BE49-F238E27FC236}">
                <a16:creationId xmlns:a16="http://schemas.microsoft.com/office/drawing/2014/main" id="{8C54602A-AE17-42C3-9F62-41CAAE794833}"/>
              </a:ext>
            </a:extLst>
          </p:cNvPr>
          <p:cNvSpPr/>
          <p:nvPr/>
        </p:nvSpPr>
        <p:spPr>
          <a:xfrm>
            <a:off x="8444344" y="2945821"/>
            <a:ext cx="1818407" cy="12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err="1">
                <a:cs typeface="Calibri"/>
              </a:rPr>
              <a:t>Create</a:t>
            </a:r>
            <a:r>
              <a:rPr lang="pt-BR" dirty="0">
                <a:cs typeface="Calibri"/>
              </a:rPr>
              <a:t> </a:t>
            </a:r>
            <a:r>
              <a:rPr lang="pt-BR" dirty="0" err="1">
                <a:cs typeface="Calibri"/>
              </a:rPr>
              <a:t>LogReg</a:t>
            </a:r>
            <a:r>
              <a:rPr lang="pt-BR" dirty="0">
                <a:cs typeface="Calibri"/>
              </a:rPr>
              <a:t>, SVM, </a:t>
            </a:r>
            <a:r>
              <a:rPr lang="pt-BR" dirty="0" err="1">
                <a:cs typeface="Calibri"/>
              </a:rPr>
              <a:t>Decision</a:t>
            </a:r>
            <a:r>
              <a:rPr lang="pt-BR" dirty="0">
                <a:cs typeface="Calibri"/>
              </a:rPr>
              <a:t> </a:t>
            </a:r>
            <a:r>
              <a:rPr lang="pt-BR" dirty="0" err="1">
                <a:cs typeface="Calibri"/>
              </a:rPr>
              <a:t>Tree</a:t>
            </a:r>
            <a:r>
              <a:rPr lang="pt-BR" dirty="0">
                <a:cs typeface="Calibri"/>
              </a:rPr>
              <a:t>, </a:t>
            </a:r>
            <a:r>
              <a:rPr lang="pt-BR" dirty="0" err="1">
                <a:cs typeface="Calibri"/>
              </a:rPr>
              <a:t>and</a:t>
            </a:r>
            <a:r>
              <a:rPr lang="pt-BR" dirty="0">
                <a:cs typeface="Calibri"/>
              </a:rPr>
              <a:t> KNN models</a:t>
            </a:r>
          </a:p>
        </p:txBody>
      </p:sp>
      <p:sp>
        <p:nvSpPr>
          <p:cNvPr id="11" name="Retângulo: Cantos Arredondados 10">
            <a:extLst>
              <a:ext uri="{FF2B5EF4-FFF2-40B4-BE49-F238E27FC236}">
                <a16:creationId xmlns:a16="http://schemas.microsoft.com/office/drawing/2014/main" id="{62552B77-CD25-494F-A600-F1774663804E}"/>
              </a:ext>
            </a:extLst>
          </p:cNvPr>
          <p:cNvSpPr/>
          <p:nvPr/>
        </p:nvSpPr>
        <p:spPr>
          <a:xfrm>
            <a:off x="1482435" y="4383230"/>
            <a:ext cx="1818407" cy="12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a:cs typeface="Calibri"/>
              </a:rPr>
              <a:t>Visualize </a:t>
            </a:r>
            <a:r>
              <a:rPr lang="pt-BR" dirty="0" err="1">
                <a:cs typeface="Calibri"/>
              </a:rPr>
              <a:t>results</a:t>
            </a:r>
            <a:r>
              <a:rPr lang="pt-BR" dirty="0">
                <a:cs typeface="Calibri"/>
              </a:rPr>
              <a:t> </a:t>
            </a:r>
            <a:r>
              <a:rPr lang="pt-BR" dirty="0" err="1">
                <a:cs typeface="Calibri"/>
              </a:rPr>
              <a:t>with</a:t>
            </a:r>
            <a:r>
              <a:rPr lang="pt-BR" dirty="0">
                <a:cs typeface="Calibri"/>
              </a:rPr>
              <a:t> </a:t>
            </a:r>
            <a:r>
              <a:rPr lang="pt-BR" dirty="0" err="1">
                <a:cs typeface="Calibri"/>
              </a:rPr>
              <a:t>confusion</a:t>
            </a:r>
            <a:r>
              <a:rPr lang="pt-BR" dirty="0">
                <a:cs typeface="Calibri"/>
              </a:rPr>
              <a:t> </a:t>
            </a:r>
            <a:r>
              <a:rPr lang="pt-BR" dirty="0" err="1">
                <a:cs typeface="Calibri"/>
              </a:rPr>
              <a:t>matrixes</a:t>
            </a:r>
            <a:endParaRPr lang="pt-BR" dirty="0" err="1"/>
          </a:p>
        </p:txBody>
      </p:sp>
      <p:sp>
        <p:nvSpPr>
          <p:cNvPr id="12" name="Retângulo: Cantos Arredondados 11">
            <a:extLst>
              <a:ext uri="{FF2B5EF4-FFF2-40B4-BE49-F238E27FC236}">
                <a16:creationId xmlns:a16="http://schemas.microsoft.com/office/drawing/2014/main" id="{79E8F2AD-261E-4B48-B476-DCEFD63EB4DE}"/>
              </a:ext>
            </a:extLst>
          </p:cNvPr>
          <p:cNvSpPr/>
          <p:nvPr/>
        </p:nvSpPr>
        <p:spPr>
          <a:xfrm>
            <a:off x="4998026" y="4374570"/>
            <a:ext cx="1818407" cy="12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600" dirty="0" err="1">
                <a:cs typeface="Calibri"/>
              </a:rPr>
              <a:t>Create</a:t>
            </a:r>
            <a:r>
              <a:rPr lang="pt-BR" sz="1600" dirty="0">
                <a:cs typeface="Calibri"/>
              </a:rPr>
              <a:t> </a:t>
            </a:r>
            <a:r>
              <a:rPr lang="pt-BR" sz="1600" dirty="0" err="1">
                <a:cs typeface="Calibri"/>
              </a:rPr>
              <a:t>barplot</a:t>
            </a:r>
            <a:r>
              <a:rPr lang="pt-BR" sz="1600" dirty="0">
                <a:cs typeface="Calibri"/>
              </a:rPr>
              <a:t> </a:t>
            </a:r>
            <a:r>
              <a:rPr lang="pt-BR" sz="1600" dirty="0" err="1">
                <a:cs typeface="Calibri"/>
              </a:rPr>
              <a:t>using</a:t>
            </a:r>
            <a:r>
              <a:rPr lang="pt-BR" sz="1600" dirty="0">
                <a:cs typeface="Calibri"/>
              </a:rPr>
              <a:t> </a:t>
            </a:r>
            <a:r>
              <a:rPr lang="pt-BR" sz="1600" dirty="0" err="1">
                <a:cs typeface="Calibri"/>
              </a:rPr>
              <a:t>the</a:t>
            </a:r>
            <a:r>
              <a:rPr lang="pt-BR" sz="1600" dirty="0">
                <a:cs typeface="Calibri"/>
              </a:rPr>
              <a:t> four scores </a:t>
            </a:r>
            <a:r>
              <a:rPr lang="pt-BR" sz="1600" dirty="0" err="1">
                <a:cs typeface="Calibri"/>
              </a:rPr>
              <a:t>to</a:t>
            </a:r>
            <a:r>
              <a:rPr lang="pt-BR" sz="1600" dirty="0">
                <a:cs typeface="Calibri"/>
              </a:rPr>
              <a:t> compare </a:t>
            </a:r>
            <a:r>
              <a:rPr lang="pt-BR" sz="1600" dirty="0" err="1">
                <a:cs typeface="Calibri"/>
              </a:rPr>
              <a:t>results</a:t>
            </a:r>
            <a:endParaRPr lang="pt-BR" sz="1600" dirty="0">
              <a:cs typeface="Calibri"/>
            </a:endParaRPr>
          </a:p>
        </p:txBody>
      </p:sp>
      <p:sp>
        <p:nvSpPr>
          <p:cNvPr id="13" name="Retângulo: Cantos Arredondados 12">
            <a:extLst>
              <a:ext uri="{FF2B5EF4-FFF2-40B4-BE49-F238E27FC236}">
                <a16:creationId xmlns:a16="http://schemas.microsoft.com/office/drawing/2014/main" id="{28D67781-E2A6-4CDF-A92A-1FDE31490938}"/>
              </a:ext>
            </a:extLst>
          </p:cNvPr>
          <p:cNvSpPr/>
          <p:nvPr/>
        </p:nvSpPr>
        <p:spPr>
          <a:xfrm>
            <a:off x="8444345" y="4365912"/>
            <a:ext cx="1818407" cy="12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err="1">
                <a:cs typeface="Calibri"/>
              </a:rPr>
              <a:t>Conclude</a:t>
            </a:r>
            <a:r>
              <a:rPr lang="pt-BR" dirty="0">
                <a:cs typeface="Calibri"/>
              </a:rPr>
              <a:t> </a:t>
            </a:r>
            <a:r>
              <a:rPr lang="pt-BR" dirty="0" err="1">
                <a:cs typeface="Calibri"/>
              </a:rPr>
              <a:t>that</a:t>
            </a:r>
            <a:r>
              <a:rPr lang="pt-BR" dirty="0">
                <a:cs typeface="Calibri"/>
              </a:rPr>
              <a:t> </a:t>
            </a:r>
            <a:r>
              <a:rPr lang="pt-BR" dirty="0" err="1">
                <a:cs typeface="Calibri"/>
              </a:rPr>
              <a:t>the</a:t>
            </a:r>
            <a:r>
              <a:rPr lang="pt-BR" dirty="0">
                <a:cs typeface="Calibri"/>
              </a:rPr>
              <a:t> models </a:t>
            </a:r>
            <a:r>
              <a:rPr lang="pt-BR" dirty="0" err="1">
                <a:cs typeface="Calibri"/>
              </a:rPr>
              <a:t>performed</a:t>
            </a:r>
            <a:r>
              <a:rPr lang="pt-BR" dirty="0">
                <a:cs typeface="Calibri"/>
              </a:rPr>
              <a:t> </a:t>
            </a:r>
            <a:r>
              <a:rPr lang="pt-BR" dirty="0" err="1">
                <a:cs typeface="Calibri"/>
              </a:rPr>
              <a:t>similarly</a:t>
            </a:r>
          </a:p>
        </p:txBody>
      </p:sp>
      <p:sp>
        <p:nvSpPr>
          <p:cNvPr id="14" name="Seta: para a Direita 13">
            <a:extLst>
              <a:ext uri="{FF2B5EF4-FFF2-40B4-BE49-F238E27FC236}">
                <a16:creationId xmlns:a16="http://schemas.microsoft.com/office/drawing/2014/main" id="{5C5805C7-6D05-4D6F-A6F7-1A7D4CD09BAC}"/>
              </a:ext>
            </a:extLst>
          </p:cNvPr>
          <p:cNvSpPr/>
          <p:nvPr/>
        </p:nvSpPr>
        <p:spPr>
          <a:xfrm>
            <a:off x="3671488" y="1892149"/>
            <a:ext cx="978477"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889B57B6-1F78-44A2-AAEF-862F9C0608AA}"/>
              </a:ext>
            </a:extLst>
          </p:cNvPr>
          <p:cNvSpPr/>
          <p:nvPr/>
        </p:nvSpPr>
        <p:spPr>
          <a:xfrm>
            <a:off x="7187078" y="1892148"/>
            <a:ext cx="978477"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Seta: para a Esquerda 15">
            <a:extLst>
              <a:ext uri="{FF2B5EF4-FFF2-40B4-BE49-F238E27FC236}">
                <a16:creationId xmlns:a16="http://schemas.microsoft.com/office/drawing/2014/main" id="{530B43B9-583B-4079-B312-520CC82B92BE}"/>
              </a:ext>
            </a:extLst>
          </p:cNvPr>
          <p:cNvSpPr/>
          <p:nvPr/>
        </p:nvSpPr>
        <p:spPr>
          <a:xfrm>
            <a:off x="7087500" y="3333888"/>
            <a:ext cx="978477" cy="4849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169F2156-6533-4895-B628-7E377789D601}"/>
              </a:ext>
            </a:extLst>
          </p:cNvPr>
          <p:cNvSpPr/>
          <p:nvPr/>
        </p:nvSpPr>
        <p:spPr>
          <a:xfrm>
            <a:off x="3589227" y="3316569"/>
            <a:ext cx="978477" cy="4849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90817407-B4E5-4CB4-8641-EAABC4208FC4}"/>
              </a:ext>
            </a:extLst>
          </p:cNvPr>
          <p:cNvSpPr/>
          <p:nvPr/>
        </p:nvSpPr>
        <p:spPr>
          <a:xfrm>
            <a:off x="3628192" y="4715012"/>
            <a:ext cx="978477"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Seta: para a Direita 19">
            <a:extLst>
              <a:ext uri="{FF2B5EF4-FFF2-40B4-BE49-F238E27FC236}">
                <a16:creationId xmlns:a16="http://schemas.microsoft.com/office/drawing/2014/main" id="{2C1EE25B-2590-43A5-8EA3-66F644CACA7B}"/>
              </a:ext>
            </a:extLst>
          </p:cNvPr>
          <p:cNvSpPr/>
          <p:nvPr/>
        </p:nvSpPr>
        <p:spPr>
          <a:xfrm>
            <a:off x="7143782" y="4715011"/>
            <a:ext cx="978477"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Curva para a Esquerda 20">
            <a:extLst>
              <a:ext uri="{FF2B5EF4-FFF2-40B4-BE49-F238E27FC236}">
                <a16:creationId xmlns:a16="http://schemas.microsoft.com/office/drawing/2014/main" id="{235CCCB8-996C-41AE-B138-9985428DC8E0}"/>
              </a:ext>
            </a:extLst>
          </p:cNvPr>
          <p:cNvSpPr/>
          <p:nvPr/>
        </p:nvSpPr>
        <p:spPr>
          <a:xfrm>
            <a:off x="10479750" y="2366322"/>
            <a:ext cx="727363" cy="12122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2" name="Seta: Curva para a Direita 21">
            <a:extLst>
              <a:ext uri="{FF2B5EF4-FFF2-40B4-BE49-F238E27FC236}">
                <a16:creationId xmlns:a16="http://schemas.microsoft.com/office/drawing/2014/main" id="{5C3FBDE3-14C8-4241-A191-1427506BC9F0}"/>
              </a:ext>
            </a:extLst>
          </p:cNvPr>
          <p:cNvSpPr/>
          <p:nvPr/>
        </p:nvSpPr>
        <p:spPr>
          <a:xfrm>
            <a:off x="508807" y="3686833"/>
            <a:ext cx="727363" cy="121227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 name="Seta: Entalhada para a Direita 22">
            <a:extLst>
              <a:ext uri="{FF2B5EF4-FFF2-40B4-BE49-F238E27FC236}">
                <a16:creationId xmlns:a16="http://schemas.microsoft.com/office/drawing/2014/main" id="{6747E71F-5100-4F51-9193-06C80C398541}"/>
              </a:ext>
            </a:extLst>
          </p:cNvPr>
          <p:cNvSpPr/>
          <p:nvPr/>
        </p:nvSpPr>
        <p:spPr>
          <a:xfrm>
            <a:off x="432988" y="1892149"/>
            <a:ext cx="978477" cy="48490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698376" y="4881315"/>
            <a:ext cx="8471497" cy="184679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1400"/>
              </a:spcBef>
            </a:pPr>
            <a:r>
              <a:rPr lang="en-US" sz="2200" dirty="0">
                <a:solidFill>
                  <a:schemeClr val="accent3">
                    <a:lumMod val="25000"/>
                  </a:schemeClr>
                </a:solidFill>
                <a:latin typeface="Abadi"/>
              </a:rPr>
              <a:t>In the picture above you can see a demo for our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/Dash dashboard.</a:t>
            </a:r>
            <a:endParaRPr lang="pt-BR">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result for the predictive analysis process was that the models performed almost the same, with a success rate of 83.33%</a:t>
            </a:r>
          </a:p>
          <a:p>
            <a:pPr>
              <a:lnSpc>
                <a:spcPct val="100000"/>
              </a:lnSpc>
              <a:spcBef>
                <a:spcPts val="1400"/>
              </a:spcBef>
            </a:pPr>
            <a:r>
              <a:rPr lang="en-US" sz="2200" dirty="0">
                <a:solidFill>
                  <a:schemeClr val="accent3">
                    <a:lumMod val="25000"/>
                  </a:schemeClr>
                </a:solidFill>
                <a:latin typeface="Abadi"/>
              </a:rPr>
              <a:t>The following slides will show you a more in-depth analysis to each portion of the exploratory data analysis process.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m 2" descr="Gráfico, Gráfico de pizza&#10;&#10;Descrição gerada automaticamente">
            <a:extLst>
              <a:ext uri="{FF2B5EF4-FFF2-40B4-BE49-F238E27FC236}">
                <a16:creationId xmlns:a16="http://schemas.microsoft.com/office/drawing/2014/main" id="{7A689B91-45C9-4A93-8C35-D9F802640590}"/>
              </a:ext>
            </a:extLst>
          </p:cNvPr>
          <p:cNvPicPr>
            <a:picLocks noChangeAspect="1"/>
          </p:cNvPicPr>
          <p:nvPr/>
        </p:nvPicPr>
        <p:blipFill>
          <a:blip r:embed="rId4"/>
          <a:stretch>
            <a:fillRect/>
          </a:stretch>
        </p:blipFill>
        <p:spPr>
          <a:xfrm>
            <a:off x="2637559" y="1405937"/>
            <a:ext cx="6786995" cy="330144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8E345BC3-6A2A-4D7D-8937-5FF458A0BE77}"/>
              </a:ext>
            </a:extLst>
          </p:cNvPr>
          <p:cNvPicPr>
            <a:picLocks noChangeAspect="1"/>
          </p:cNvPicPr>
          <p:nvPr/>
        </p:nvPicPr>
        <p:blipFill>
          <a:blip r:embed="rId3"/>
          <a:stretch>
            <a:fillRect/>
          </a:stretch>
        </p:blipFill>
        <p:spPr>
          <a:xfrm>
            <a:off x="2680854" y="1715576"/>
            <a:ext cx="6691745" cy="2959257"/>
          </a:xfrm>
          <a:prstGeom prst="rect">
            <a:avLst/>
          </a:prstGeom>
        </p:spPr>
      </p:pic>
      <p:sp>
        <p:nvSpPr>
          <p:cNvPr id="6" name="CaixaDeTexto 5">
            <a:extLst>
              <a:ext uri="{FF2B5EF4-FFF2-40B4-BE49-F238E27FC236}">
                <a16:creationId xmlns:a16="http://schemas.microsoft.com/office/drawing/2014/main" id="{7986B66C-9F56-4F22-B6D8-46566B20021F}"/>
              </a:ext>
            </a:extLst>
          </p:cNvPr>
          <p:cNvSpPr txBox="1"/>
          <p:nvPr/>
        </p:nvSpPr>
        <p:spPr>
          <a:xfrm>
            <a:off x="1996786" y="5140036"/>
            <a:ext cx="80945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ea typeface="+mn-lt"/>
                <a:cs typeface="+mn-lt"/>
              </a:rPr>
              <a:t>Success</a:t>
            </a:r>
            <a:r>
              <a:rPr lang="pt-BR" dirty="0">
                <a:ea typeface="+mn-lt"/>
                <a:cs typeface="+mn-lt"/>
              </a:rPr>
              <a:t> rates (</a:t>
            </a:r>
            <a:r>
              <a:rPr lang="pt-BR" dirty="0" err="1">
                <a:ea typeface="+mn-lt"/>
                <a:cs typeface="+mn-lt"/>
              </a:rPr>
              <a:t>Class</a:t>
            </a:r>
            <a:r>
              <a:rPr lang="pt-BR" dirty="0">
                <a:ea typeface="+mn-lt"/>
                <a:cs typeface="+mn-lt"/>
              </a:rPr>
              <a:t> 1) </a:t>
            </a:r>
            <a:r>
              <a:rPr lang="pt-BR" dirty="0" err="1">
                <a:ea typeface="+mn-lt"/>
                <a:cs typeface="+mn-lt"/>
              </a:rPr>
              <a:t>increases</a:t>
            </a:r>
            <a:r>
              <a:rPr lang="pt-BR" dirty="0">
                <a:ea typeface="+mn-lt"/>
                <a:cs typeface="+mn-lt"/>
              </a:rPr>
              <a:t> as the number of flights increase</a:t>
            </a:r>
            <a:endParaRPr lang="pt-BR"/>
          </a:p>
          <a:p>
            <a:pPr marL="285750" indent="-285750">
              <a:buFont typeface="Arial"/>
              <a:buChar char="•"/>
            </a:pPr>
            <a:r>
              <a:rPr lang="pt-BR" dirty="0">
                <a:ea typeface="+mn-lt"/>
                <a:cs typeface="+mn-lt"/>
              </a:rPr>
              <a:t>For </a:t>
            </a:r>
            <a:r>
              <a:rPr lang="pt-BR" dirty="0" err="1">
                <a:ea typeface="+mn-lt"/>
                <a:cs typeface="+mn-lt"/>
              </a:rPr>
              <a:t>launch</a:t>
            </a:r>
            <a:r>
              <a:rPr lang="pt-BR" dirty="0">
                <a:ea typeface="+mn-lt"/>
                <a:cs typeface="+mn-lt"/>
              </a:rPr>
              <a:t> site ‘KSC LC 39A’, it takes </a:t>
            </a:r>
            <a:r>
              <a:rPr lang="pt-BR" dirty="0" err="1">
                <a:ea typeface="+mn-lt"/>
                <a:cs typeface="+mn-lt"/>
              </a:rPr>
              <a:t>at</a:t>
            </a:r>
            <a:r>
              <a:rPr lang="pt-BR" dirty="0">
                <a:ea typeface="+mn-lt"/>
                <a:cs typeface="+mn-lt"/>
              </a:rPr>
              <a:t> </a:t>
            </a:r>
            <a:r>
              <a:rPr lang="pt-BR" dirty="0" err="1">
                <a:ea typeface="+mn-lt"/>
                <a:cs typeface="+mn-lt"/>
              </a:rPr>
              <a:t>least</a:t>
            </a:r>
            <a:r>
              <a:rPr lang="pt-BR" dirty="0">
                <a:ea typeface="+mn-lt"/>
                <a:cs typeface="+mn-lt"/>
              </a:rPr>
              <a:t> </a:t>
            </a:r>
            <a:r>
              <a:rPr lang="pt-BR" dirty="0" err="1">
                <a:ea typeface="+mn-lt"/>
                <a:cs typeface="+mn-lt"/>
              </a:rPr>
              <a:t>around</a:t>
            </a:r>
            <a:r>
              <a:rPr lang="pt-BR" dirty="0">
                <a:ea typeface="+mn-lt"/>
                <a:cs typeface="+mn-lt"/>
              </a:rPr>
              <a:t> 25 </a:t>
            </a:r>
            <a:r>
              <a:rPr lang="pt-BR" dirty="0" err="1">
                <a:ea typeface="+mn-lt"/>
                <a:cs typeface="+mn-lt"/>
              </a:rPr>
              <a:t>launches</a:t>
            </a:r>
            <a:r>
              <a:rPr lang="pt-BR" dirty="0">
                <a:ea typeface="+mn-lt"/>
                <a:cs typeface="+mn-lt"/>
              </a:rPr>
              <a:t> </a:t>
            </a:r>
            <a:r>
              <a:rPr lang="pt-BR" dirty="0" err="1">
                <a:ea typeface="+mn-lt"/>
                <a:cs typeface="+mn-lt"/>
              </a:rPr>
              <a:t>before</a:t>
            </a:r>
            <a:r>
              <a:rPr lang="pt-BR" dirty="0">
                <a:ea typeface="+mn-lt"/>
                <a:cs typeface="+mn-lt"/>
              </a:rPr>
              <a:t> a </a:t>
            </a:r>
            <a:r>
              <a:rPr lang="pt-BR" dirty="0" err="1">
                <a:ea typeface="+mn-lt"/>
                <a:cs typeface="+mn-lt"/>
              </a:rPr>
              <a:t>first</a:t>
            </a:r>
            <a:r>
              <a:rPr lang="pt-BR" dirty="0">
                <a:ea typeface="+mn-lt"/>
                <a:cs typeface="+mn-lt"/>
              </a:rPr>
              <a:t> </a:t>
            </a:r>
            <a:r>
              <a:rPr lang="pt-BR" dirty="0" err="1">
                <a:ea typeface="+mn-lt"/>
                <a:cs typeface="+mn-lt"/>
              </a:rPr>
              <a:t>successful</a:t>
            </a:r>
            <a:r>
              <a:rPr lang="pt-BR" dirty="0">
                <a:ea typeface="+mn-lt"/>
                <a:cs typeface="+mn-lt"/>
              </a:rPr>
              <a:t> </a:t>
            </a:r>
            <a:r>
              <a:rPr lang="pt-BR" dirty="0" err="1">
                <a:ea typeface="+mn-lt"/>
                <a:cs typeface="+mn-lt"/>
              </a:rPr>
              <a:t>launch</a:t>
            </a:r>
            <a:endParaRPr lang="pt-BR" dirty="0">
              <a:ea typeface="+mn-lt"/>
              <a:cs typeface="+mn-lt"/>
            </a:endParaRPr>
          </a:p>
          <a:p>
            <a:pPr algn="l"/>
            <a:endParaRPr lang="pt-BR" dirty="0">
              <a:cs typeface="Calibri"/>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m 5" descr="Gráfico, Gráfico de dispersão&#10;&#10;Descrição gerada automaticamente">
            <a:extLst>
              <a:ext uri="{FF2B5EF4-FFF2-40B4-BE49-F238E27FC236}">
                <a16:creationId xmlns:a16="http://schemas.microsoft.com/office/drawing/2014/main" id="{3FCFD152-03C1-4727-9E5F-02A14B795E1F}"/>
              </a:ext>
            </a:extLst>
          </p:cNvPr>
          <p:cNvPicPr>
            <a:picLocks noChangeAspect="1"/>
          </p:cNvPicPr>
          <p:nvPr/>
        </p:nvPicPr>
        <p:blipFill>
          <a:blip r:embed="rId3"/>
          <a:stretch>
            <a:fillRect/>
          </a:stretch>
        </p:blipFill>
        <p:spPr>
          <a:xfrm>
            <a:off x="836468" y="1996927"/>
            <a:ext cx="10519064" cy="2197395"/>
          </a:xfrm>
          <a:prstGeom prst="rect">
            <a:avLst/>
          </a:prstGeom>
        </p:spPr>
      </p:pic>
      <p:sp>
        <p:nvSpPr>
          <p:cNvPr id="6" name="CaixaDeTexto 5">
            <a:extLst>
              <a:ext uri="{FF2B5EF4-FFF2-40B4-BE49-F238E27FC236}">
                <a16:creationId xmlns:a16="http://schemas.microsoft.com/office/drawing/2014/main" id="{DC71627F-C385-4309-95FD-9D71607E0F96}"/>
              </a:ext>
            </a:extLst>
          </p:cNvPr>
          <p:cNvSpPr txBox="1"/>
          <p:nvPr/>
        </p:nvSpPr>
        <p:spPr>
          <a:xfrm>
            <a:off x="680605" y="4888923"/>
            <a:ext cx="104497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a:ea typeface="+mn-lt"/>
                <a:cs typeface="+mn-lt"/>
              </a:rPr>
              <a:t>Most </a:t>
            </a:r>
            <a:r>
              <a:rPr lang="pt-BR" dirty="0" err="1">
                <a:ea typeface="+mn-lt"/>
                <a:cs typeface="+mn-lt"/>
              </a:rPr>
              <a:t>payloads</a:t>
            </a:r>
            <a:r>
              <a:rPr lang="pt-BR" dirty="0">
                <a:ea typeface="+mn-lt"/>
                <a:cs typeface="+mn-lt"/>
              </a:rPr>
              <a:t> </a:t>
            </a:r>
            <a:r>
              <a:rPr lang="pt-BR" dirty="0" err="1">
                <a:ea typeface="+mn-lt"/>
                <a:cs typeface="+mn-lt"/>
              </a:rPr>
              <a:t>have</a:t>
            </a:r>
            <a:r>
              <a:rPr lang="pt-BR" dirty="0">
                <a:ea typeface="+mn-lt"/>
                <a:cs typeface="+mn-lt"/>
              </a:rPr>
              <a:t> a </a:t>
            </a:r>
            <a:r>
              <a:rPr lang="pt-BR" dirty="0" err="1">
                <a:ea typeface="+mn-lt"/>
                <a:cs typeface="+mn-lt"/>
              </a:rPr>
              <a:t>mass</a:t>
            </a:r>
            <a:r>
              <a:rPr lang="pt-BR" dirty="0">
                <a:ea typeface="+mn-lt"/>
                <a:cs typeface="+mn-lt"/>
              </a:rPr>
              <a:t> </a:t>
            </a:r>
            <a:r>
              <a:rPr lang="pt-BR" dirty="0" err="1">
                <a:ea typeface="+mn-lt"/>
                <a:cs typeface="+mn-lt"/>
              </a:rPr>
              <a:t>between</a:t>
            </a:r>
            <a:r>
              <a:rPr lang="pt-BR" dirty="0">
                <a:ea typeface="+mn-lt"/>
                <a:cs typeface="+mn-lt"/>
              </a:rPr>
              <a:t> 0 </a:t>
            </a:r>
            <a:r>
              <a:rPr lang="pt-BR" dirty="0" err="1">
                <a:ea typeface="+mn-lt"/>
                <a:cs typeface="+mn-lt"/>
              </a:rPr>
              <a:t>and</a:t>
            </a:r>
            <a:r>
              <a:rPr lang="pt-BR" dirty="0">
                <a:ea typeface="+mn-lt"/>
                <a:cs typeface="+mn-lt"/>
              </a:rPr>
              <a:t> 6000kg.</a:t>
            </a:r>
          </a:p>
          <a:p>
            <a:pPr marL="285750" indent="-285750">
              <a:buFont typeface="Arial"/>
              <a:buChar char="•"/>
            </a:pPr>
            <a:endParaRPr lang="pt-BR" dirty="0">
              <a:ea typeface="+mn-lt"/>
              <a:cs typeface="+mn-lt"/>
            </a:endParaRPr>
          </a:p>
          <a:p>
            <a:pPr marL="285750" indent="-285750">
              <a:buFont typeface="Arial"/>
              <a:buChar char="•"/>
            </a:pPr>
            <a:r>
              <a:rPr lang="pt-BR" dirty="0" err="1">
                <a:ea typeface="+mn-lt"/>
                <a:cs typeface="+mn-lt"/>
              </a:rPr>
              <a:t>Above</a:t>
            </a:r>
            <a:r>
              <a:rPr lang="pt-BR" dirty="0">
                <a:ea typeface="+mn-lt"/>
                <a:cs typeface="+mn-lt"/>
              </a:rPr>
              <a:t>  </a:t>
            </a:r>
            <a:r>
              <a:rPr lang="pt-BR" dirty="0" err="1">
                <a:ea typeface="+mn-lt"/>
                <a:cs typeface="+mn-lt"/>
              </a:rPr>
              <a:t>about</a:t>
            </a:r>
            <a:r>
              <a:rPr lang="pt-BR" dirty="0">
                <a:ea typeface="+mn-lt"/>
                <a:cs typeface="+mn-lt"/>
              </a:rPr>
              <a:t> 9000 kg </a:t>
            </a:r>
            <a:r>
              <a:rPr lang="pt-BR" dirty="0" err="1">
                <a:ea typeface="+mn-lt"/>
                <a:cs typeface="+mn-lt"/>
              </a:rPr>
              <a:t>we</a:t>
            </a:r>
            <a:r>
              <a:rPr lang="pt-BR" dirty="0">
                <a:ea typeface="+mn-lt"/>
                <a:cs typeface="+mn-lt"/>
              </a:rPr>
              <a:t> </a:t>
            </a:r>
            <a:r>
              <a:rPr lang="pt-BR" dirty="0" err="1">
                <a:ea typeface="+mn-lt"/>
                <a:cs typeface="+mn-lt"/>
              </a:rPr>
              <a:t>can</a:t>
            </a:r>
            <a:r>
              <a:rPr lang="pt-BR" dirty="0">
                <a:ea typeface="+mn-lt"/>
                <a:cs typeface="+mn-lt"/>
              </a:rPr>
              <a:t> </a:t>
            </a:r>
            <a:r>
              <a:rPr lang="pt-BR" dirty="0" err="1">
                <a:ea typeface="+mn-lt"/>
                <a:cs typeface="+mn-lt"/>
              </a:rPr>
              <a:t>see</a:t>
            </a:r>
            <a:r>
              <a:rPr lang="pt-BR" dirty="0">
                <a:ea typeface="+mn-lt"/>
                <a:cs typeface="+mn-lt"/>
              </a:rPr>
              <a:t> </a:t>
            </a:r>
            <a:r>
              <a:rPr lang="pt-BR" dirty="0" err="1">
                <a:ea typeface="+mn-lt"/>
                <a:cs typeface="+mn-lt"/>
              </a:rPr>
              <a:t>that</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ratio</a:t>
            </a:r>
            <a:r>
              <a:rPr lang="pt-BR" dirty="0">
                <a:ea typeface="+mn-lt"/>
                <a:cs typeface="+mn-lt"/>
              </a:rPr>
              <a:t> </a:t>
            </a:r>
            <a:r>
              <a:rPr lang="pt-BR" dirty="0" err="1">
                <a:ea typeface="+mn-lt"/>
                <a:cs typeface="+mn-lt"/>
              </a:rPr>
              <a:t>from</a:t>
            </a:r>
            <a:r>
              <a:rPr lang="pt-BR" dirty="0">
                <a:ea typeface="+mn-lt"/>
                <a:cs typeface="+mn-lt"/>
              </a:rPr>
              <a:t> </a:t>
            </a:r>
            <a:r>
              <a:rPr lang="pt-BR" dirty="0" err="1">
                <a:ea typeface="+mn-lt"/>
                <a:cs typeface="+mn-lt"/>
              </a:rPr>
              <a:t>successful</a:t>
            </a:r>
            <a:r>
              <a:rPr lang="pt-BR" dirty="0">
                <a:ea typeface="+mn-lt"/>
                <a:cs typeface="+mn-lt"/>
              </a:rPr>
              <a:t> landings </a:t>
            </a:r>
            <a:r>
              <a:rPr lang="pt-BR" dirty="0" err="1">
                <a:ea typeface="+mn-lt"/>
                <a:cs typeface="+mn-lt"/>
              </a:rPr>
              <a:t>to</a:t>
            </a:r>
            <a:r>
              <a:rPr lang="pt-BR" dirty="0">
                <a:ea typeface="+mn-lt"/>
                <a:cs typeface="+mn-lt"/>
              </a:rPr>
              <a:t> </a:t>
            </a:r>
            <a:r>
              <a:rPr lang="pt-BR" dirty="0" err="1">
                <a:ea typeface="+mn-lt"/>
                <a:cs typeface="+mn-lt"/>
              </a:rPr>
              <a:t>unsuccessful</a:t>
            </a:r>
            <a:r>
              <a:rPr lang="pt-BR" dirty="0">
                <a:ea typeface="+mn-lt"/>
                <a:cs typeface="+mn-lt"/>
              </a:rPr>
              <a:t> landings </a:t>
            </a:r>
            <a:r>
              <a:rPr lang="pt-BR" dirty="0" err="1">
                <a:ea typeface="+mn-lt"/>
                <a:cs typeface="+mn-lt"/>
              </a:rPr>
              <a:t>increases</a:t>
            </a:r>
            <a:r>
              <a:rPr lang="pt-BR" dirty="0">
                <a:ea typeface="+mn-lt"/>
                <a:cs typeface="+mn-lt"/>
              </a:rPr>
              <a:t> in </a:t>
            </a:r>
            <a:r>
              <a:rPr lang="pt-BR" dirty="0" err="1">
                <a:ea typeface="+mn-lt"/>
                <a:cs typeface="+mn-lt"/>
              </a:rPr>
              <a:t>comparison</a:t>
            </a:r>
            <a:r>
              <a:rPr lang="pt-BR" dirty="0">
                <a:ea typeface="+mn-lt"/>
                <a:cs typeface="+mn-lt"/>
              </a:rPr>
              <a:t> </a:t>
            </a:r>
            <a:r>
              <a:rPr lang="pt-BR" dirty="0" err="1">
                <a:ea typeface="+mn-lt"/>
                <a:cs typeface="+mn-lt"/>
              </a:rPr>
              <a:t>to</a:t>
            </a:r>
            <a:r>
              <a:rPr lang="pt-BR" dirty="0">
                <a:ea typeface="+mn-lt"/>
                <a:cs typeface="+mn-lt"/>
              </a:rPr>
              <a:t> </a:t>
            </a:r>
            <a:r>
              <a:rPr lang="pt-BR" dirty="0" err="1">
                <a:ea typeface="+mn-lt"/>
                <a:cs typeface="+mn-lt"/>
              </a:rPr>
              <a:t>lower</a:t>
            </a:r>
            <a:r>
              <a:rPr lang="pt-BR" dirty="0">
                <a:ea typeface="+mn-lt"/>
                <a:cs typeface="+mn-lt"/>
              </a:rPr>
              <a:t> </a:t>
            </a:r>
            <a:r>
              <a:rPr lang="pt-BR" dirty="0" err="1">
                <a:ea typeface="+mn-lt"/>
                <a:cs typeface="+mn-lt"/>
              </a:rPr>
              <a:t>payload</a:t>
            </a:r>
            <a:r>
              <a:rPr lang="pt-BR" dirty="0">
                <a:ea typeface="+mn-lt"/>
                <a:cs typeface="+mn-lt"/>
              </a:rPr>
              <a:t> masses</a:t>
            </a:r>
            <a:endParaRPr lang="pt-BR">
              <a:cs typeface="Calibri"/>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00806" y="2113240"/>
            <a:ext cx="5324977"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m 5" descr="Gráfico, Gráfico de barras&#10;&#10;Descrição gerada automaticamente">
            <a:extLst>
              <a:ext uri="{FF2B5EF4-FFF2-40B4-BE49-F238E27FC236}">
                <a16:creationId xmlns:a16="http://schemas.microsoft.com/office/drawing/2014/main" id="{142833C7-0836-41EA-A566-42885BC49919}"/>
              </a:ext>
            </a:extLst>
          </p:cNvPr>
          <p:cNvPicPr>
            <a:picLocks noChangeAspect="1"/>
          </p:cNvPicPr>
          <p:nvPr/>
        </p:nvPicPr>
        <p:blipFill>
          <a:blip r:embed="rId3"/>
          <a:stretch>
            <a:fillRect/>
          </a:stretch>
        </p:blipFill>
        <p:spPr>
          <a:xfrm>
            <a:off x="3312968" y="1613213"/>
            <a:ext cx="5436177" cy="3467050"/>
          </a:xfrm>
          <a:prstGeom prst="rect">
            <a:avLst/>
          </a:prstGeom>
        </p:spPr>
      </p:pic>
      <p:sp>
        <p:nvSpPr>
          <p:cNvPr id="6" name="CaixaDeTexto 5">
            <a:extLst>
              <a:ext uri="{FF2B5EF4-FFF2-40B4-BE49-F238E27FC236}">
                <a16:creationId xmlns:a16="http://schemas.microsoft.com/office/drawing/2014/main" id="{D383A7DF-D749-4543-9460-D20F71740854}"/>
              </a:ext>
            </a:extLst>
          </p:cNvPr>
          <p:cNvSpPr txBox="1"/>
          <p:nvPr/>
        </p:nvSpPr>
        <p:spPr>
          <a:xfrm>
            <a:off x="2905991" y="5321878"/>
            <a:ext cx="6250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a:t>ES-L1</a:t>
            </a:r>
            <a:r>
              <a:rPr lang="pt-BR" dirty="0">
                <a:ea typeface="+mn-lt"/>
                <a:cs typeface="+mn-lt"/>
              </a:rPr>
              <a:t>, GEO, HEO, SSO </a:t>
            </a:r>
            <a:r>
              <a:rPr lang="pt-BR" dirty="0" err="1">
                <a:ea typeface="+mn-lt"/>
                <a:cs typeface="+mn-lt"/>
              </a:rPr>
              <a:t>and</a:t>
            </a:r>
            <a:r>
              <a:rPr lang="pt-BR" dirty="0">
                <a:ea typeface="+mn-lt"/>
                <a:cs typeface="+mn-lt"/>
              </a:rPr>
              <a:t> VLEO </a:t>
            </a:r>
            <a:r>
              <a:rPr lang="pt-BR" dirty="0" err="1">
                <a:ea typeface="+mn-lt"/>
                <a:cs typeface="+mn-lt"/>
              </a:rPr>
              <a:t>have</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highest</a:t>
            </a:r>
            <a:r>
              <a:rPr lang="pt-BR" dirty="0">
                <a:ea typeface="+mn-lt"/>
                <a:cs typeface="+mn-lt"/>
              </a:rPr>
              <a:t> </a:t>
            </a:r>
            <a:r>
              <a:rPr lang="pt-BR" dirty="0" err="1">
                <a:ea typeface="+mn-lt"/>
                <a:cs typeface="+mn-lt"/>
              </a:rPr>
              <a:t>success</a:t>
            </a:r>
            <a:r>
              <a:rPr lang="pt-BR" dirty="0">
                <a:ea typeface="+mn-lt"/>
                <a:cs typeface="+mn-lt"/>
              </a:rPr>
              <a:t> rates</a:t>
            </a:r>
            <a:endParaRPr lang="pt-BR" dirty="0">
              <a:cs typeface="Calibri"/>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2B12769C-2B7A-49C3-B4B1-A2F70E31DB24}"/>
              </a:ext>
            </a:extLst>
          </p:cNvPr>
          <p:cNvPicPr>
            <a:picLocks noChangeAspect="1"/>
          </p:cNvPicPr>
          <p:nvPr/>
        </p:nvPicPr>
        <p:blipFill>
          <a:blip r:embed="rId3"/>
          <a:stretch>
            <a:fillRect/>
          </a:stretch>
        </p:blipFill>
        <p:spPr>
          <a:xfrm>
            <a:off x="836468" y="1851669"/>
            <a:ext cx="10389177" cy="2106912"/>
          </a:xfrm>
          <a:prstGeom prst="rect">
            <a:avLst/>
          </a:prstGeom>
        </p:spPr>
      </p:pic>
      <p:sp>
        <p:nvSpPr>
          <p:cNvPr id="6" name="CaixaDeTexto 5">
            <a:extLst>
              <a:ext uri="{FF2B5EF4-FFF2-40B4-BE49-F238E27FC236}">
                <a16:creationId xmlns:a16="http://schemas.microsoft.com/office/drawing/2014/main" id="{14B19E1F-DB88-4534-81E1-B11D60E2B569}"/>
              </a:ext>
            </a:extLst>
          </p:cNvPr>
          <p:cNvSpPr txBox="1"/>
          <p:nvPr/>
        </p:nvSpPr>
        <p:spPr>
          <a:xfrm>
            <a:off x="3330286" y="4343400"/>
            <a:ext cx="553142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a:ea typeface="+mn-lt"/>
                <a:cs typeface="+mn-lt"/>
              </a:rPr>
              <a:t>In </a:t>
            </a:r>
            <a:r>
              <a:rPr lang="pt-BR" dirty="0" err="1">
                <a:ea typeface="+mn-lt"/>
                <a:cs typeface="+mn-lt"/>
              </a:rPr>
              <a:t>the</a:t>
            </a:r>
            <a:r>
              <a:rPr lang="pt-BR" dirty="0">
                <a:ea typeface="+mn-lt"/>
                <a:cs typeface="+mn-lt"/>
              </a:rPr>
              <a:t> LEO </a:t>
            </a:r>
            <a:r>
              <a:rPr lang="pt-BR" dirty="0" err="1">
                <a:ea typeface="+mn-lt"/>
                <a:cs typeface="+mn-lt"/>
              </a:rPr>
              <a:t>orbit</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success</a:t>
            </a:r>
            <a:r>
              <a:rPr lang="pt-BR" dirty="0">
                <a:ea typeface="+mn-lt"/>
                <a:cs typeface="+mn-lt"/>
              </a:rPr>
              <a:t> </a:t>
            </a:r>
            <a:r>
              <a:rPr lang="pt-BR" dirty="0" err="1">
                <a:ea typeface="+mn-lt"/>
                <a:cs typeface="+mn-lt"/>
              </a:rPr>
              <a:t>appears</a:t>
            </a:r>
            <a:r>
              <a:rPr lang="pt-BR" dirty="0">
                <a:ea typeface="+mn-lt"/>
                <a:cs typeface="+mn-lt"/>
              </a:rPr>
              <a:t> </a:t>
            </a:r>
            <a:r>
              <a:rPr lang="pt-BR" dirty="0" err="1">
                <a:ea typeface="+mn-lt"/>
                <a:cs typeface="+mn-lt"/>
              </a:rPr>
              <a:t>related</a:t>
            </a:r>
            <a:r>
              <a:rPr lang="pt-BR" dirty="0">
                <a:ea typeface="+mn-lt"/>
                <a:cs typeface="+mn-lt"/>
              </a:rPr>
              <a:t> </a:t>
            </a:r>
            <a:r>
              <a:rPr lang="pt-BR" dirty="0" err="1">
                <a:ea typeface="+mn-lt"/>
                <a:cs typeface="+mn-lt"/>
              </a:rPr>
              <a:t>to</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number</a:t>
            </a:r>
            <a:r>
              <a:rPr lang="pt-BR" dirty="0">
                <a:ea typeface="+mn-lt"/>
                <a:cs typeface="+mn-lt"/>
              </a:rPr>
              <a:t> </a:t>
            </a:r>
            <a:r>
              <a:rPr lang="pt-BR" dirty="0" err="1">
                <a:ea typeface="+mn-lt"/>
                <a:cs typeface="+mn-lt"/>
              </a:rPr>
              <a:t>of</a:t>
            </a:r>
            <a:r>
              <a:rPr lang="pt-BR" dirty="0">
                <a:ea typeface="+mn-lt"/>
                <a:cs typeface="+mn-lt"/>
              </a:rPr>
              <a:t> </a:t>
            </a:r>
            <a:r>
              <a:rPr lang="pt-BR" dirty="0" err="1">
                <a:ea typeface="+mn-lt"/>
                <a:cs typeface="+mn-lt"/>
              </a:rPr>
              <a:t>flights</a:t>
            </a:r>
            <a:r>
              <a:rPr lang="pt-BR" dirty="0">
                <a:ea typeface="+mn-lt"/>
                <a:cs typeface="+mn-lt"/>
              </a:rPr>
              <a:t> </a:t>
            </a:r>
            <a:endParaRPr lang="pt-BR" dirty="0" err="1">
              <a:ea typeface="+mn-lt"/>
              <a:cs typeface="+mn-lt"/>
            </a:endParaRPr>
          </a:p>
          <a:p>
            <a:pPr marL="285750" indent="-285750">
              <a:buFont typeface="Arial"/>
              <a:buChar char="•"/>
            </a:pPr>
            <a:endParaRPr lang="pt-BR" dirty="0">
              <a:ea typeface="+mn-lt"/>
              <a:cs typeface="+mn-lt"/>
            </a:endParaRPr>
          </a:p>
          <a:p>
            <a:pPr marL="285750" indent="-285750">
              <a:buFont typeface="Arial"/>
              <a:buChar char="•"/>
            </a:pPr>
            <a:r>
              <a:rPr lang="pt-BR" dirty="0" err="1">
                <a:ea typeface="+mn-lt"/>
                <a:cs typeface="+mn-lt"/>
              </a:rPr>
              <a:t>On</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other</a:t>
            </a:r>
            <a:r>
              <a:rPr lang="pt-BR" dirty="0">
                <a:ea typeface="+mn-lt"/>
                <a:cs typeface="+mn-lt"/>
              </a:rPr>
              <a:t> </a:t>
            </a:r>
            <a:r>
              <a:rPr lang="pt-BR" dirty="0" err="1">
                <a:ea typeface="+mn-lt"/>
                <a:cs typeface="+mn-lt"/>
              </a:rPr>
              <a:t>hand</a:t>
            </a:r>
            <a:r>
              <a:rPr lang="pt-BR" dirty="0">
                <a:ea typeface="+mn-lt"/>
                <a:cs typeface="+mn-lt"/>
              </a:rPr>
              <a:t>, </a:t>
            </a:r>
            <a:r>
              <a:rPr lang="pt-BR" dirty="0" err="1">
                <a:ea typeface="+mn-lt"/>
                <a:cs typeface="+mn-lt"/>
              </a:rPr>
              <a:t>there</a:t>
            </a:r>
            <a:r>
              <a:rPr lang="pt-BR" dirty="0">
                <a:ea typeface="+mn-lt"/>
                <a:cs typeface="+mn-lt"/>
              </a:rPr>
              <a:t> </a:t>
            </a:r>
            <a:r>
              <a:rPr lang="pt-BR" dirty="0" err="1">
                <a:ea typeface="+mn-lt"/>
                <a:cs typeface="+mn-lt"/>
              </a:rPr>
              <a:t>seems</a:t>
            </a:r>
            <a:r>
              <a:rPr lang="pt-BR" dirty="0">
                <a:ea typeface="+mn-lt"/>
                <a:cs typeface="+mn-lt"/>
              </a:rPr>
              <a:t> </a:t>
            </a:r>
            <a:r>
              <a:rPr lang="pt-BR" dirty="0" err="1">
                <a:ea typeface="+mn-lt"/>
                <a:cs typeface="+mn-lt"/>
              </a:rPr>
              <a:t>to</a:t>
            </a:r>
            <a:r>
              <a:rPr lang="pt-BR" dirty="0">
                <a:ea typeface="+mn-lt"/>
                <a:cs typeface="+mn-lt"/>
              </a:rPr>
              <a:t> </a:t>
            </a:r>
            <a:r>
              <a:rPr lang="pt-BR" dirty="0" err="1">
                <a:ea typeface="+mn-lt"/>
                <a:cs typeface="+mn-lt"/>
              </a:rPr>
              <a:t>be</a:t>
            </a:r>
            <a:r>
              <a:rPr lang="pt-BR" dirty="0">
                <a:ea typeface="+mn-lt"/>
                <a:cs typeface="+mn-lt"/>
              </a:rPr>
              <a:t> no </a:t>
            </a:r>
            <a:r>
              <a:rPr lang="pt-BR" dirty="0" err="1">
                <a:ea typeface="+mn-lt"/>
                <a:cs typeface="+mn-lt"/>
              </a:rPr>
              <a:t>relationship</a:t>
            </a:r>
            <a:r>
              <a:rPr lang="pt-BR" dirty="0">
                <a:ea typeface="+mn-lt"/>
                <a:cs typeface="+mn-lt"/>
              </a:rPr>
              <a:t> </a:t>
            </a:r>
            <a:r>
              <a:rPr lang="pt-BR" dirty="0" err="1">
                <a:ea typeface="+mn-lt"/>
                <a:cs typeface="+mn-lt"/>
              </a:rPr>
              <a:t>between</a:t>
            </a:r>
            <a:r>
              <a:rPr lang="pt-BR" dirty="0">
                <a:ea typeface="+mn-lt"/>
                <a:cs typeface="+mn-lt"/>
              </a:rPr>
              <a:t> </a:t>
            </a:r>
            <a:r>
              <a:rPr lang="pt-BR" dirty="0" err="1">
                <a:ea typeface="+mn-lt"/>
                <a:cs typeface="+mn-lt"/>
              </a:rPr>
              <a:t>flight</a:t>
            </a:r>
            <a:r>
              <a:rPr lang="pt-BR" dirty="0">
                <a:ea typeface="+mn-lt"/>
                <a:cs typeface="+mn-lt"/>
              </a:rPr>
              <a:t> </a:t>
            </a:r>
            <a:r>
              <a:rPr lang="pt-BR" dirty="0" err="1">
                <a:ea typeface="+mn-lt"/>
                <a:cs typeface="+mn-lt"/>
              </a:rPr>
              <a:t>number</a:t>
            </a:r>
            <a:r>
              <a:rPr lang="pt-BR" dirty="0">
                <a:ea typeface="+mn-lt"/>
                <a:cs typeface="+mn-lt"/>
              </a:rPr>
              <a:t> </a:t>
            </a:r>
            <a:r>
              <a:rPr lang="pt-BR" dirty="0" err="1">
                <a:ea typeface="+mn-lt"/>
                <a:cs typeface="+mn-lt"/>
              </a:rPr>
              <a:t>when</a:t>
            </a:r>
            <a:r>
              <a:rPr lang="pt-BR" dirty="0">
                <a:ea typeface="+mn-lt"/>
                <a:cs typeface="+mn-lt"/>
              </a:rPr>
              <a:t> in GTO </a:t>
            </a:r>
            <a:r>
              <a:rPr lang="pt-BR" dirty="0" err="1">
                <a:ea typeface="+mn-lt"/>
                <a:cs typeface="+mn-lt"/>
              </a:rPr>
              <a:t>orbit</a:t>
            </a:r>
            <a:endParaRPr lang="pt-BR">
              <a:cs typeface="Calibri"/>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D7281B11-A171-44B7-BB67-152E5CCFF1B9}"/>
              </a:ext>
            </a:extLst>
          </p:cNvPr>
          <p:cNvPicPr>
            <a:picLocks noChangeAspect="1"/>
          </p:cNvPicPr>
          <p:nvPr/>
        </p:nvPicPr>
        <p:blipFill>
          <a:blip r:embed="rId3"/>
          <a:stretch>
            <a:fillRect/>
          </a:stretch>
        </p:blipFill>
        <p:spPr>
          <a:xfrm>
            <a:off x="897082" y="1615253"/>
            <a:ext cx="10406495" cy="2181425"/>
          </a:xfrm>
          <a:prstGeom prst="rect">
            <a:avLst/>
          </a:prstGeom>
        </p:spPr>
      </p:pic>
      <p:sp>
        <p:nvSpPr>
          <p:cNvPr id="6" name="CaixaDeTexto 5">
            <a:extLst>
              <a:ext uri="{FF2B5EF4-FFF2-40B4-BE49-F238E27FC236}">
                <a16:creationId xmlns:a16="http://schemas.microsoft.com/office/drawing/2014/main" id="{8DEB4151-65D6-41DA-A0D6-6D90C861C578}"/>
              </a:ext>
            </a:extLst>
          </p:cNvPr>
          <p:cNvSpPr txBox="1"/>
          <p:nvPr/>
        </p:nvSpPr>
        <p:spPr>
          <a:xfrm>
            <a:off x="1295400" y="4438650"/>
            <a:ext cx="972242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ea typeface="+mn-lt"/>
                <a:cs typeface="+mn-lt"/>
              </a:rPr>
              <a:t>With</a:t>
            </a:r>
            <a:r>
              <a:rPr lang="pt-BR" dirty="0">
                <a:ea typeface="+mn-lt"/>
                <a:cs typeface="+mn-lt"/>
              </a:rPr>
              <a:t> heavy </a:t>
            </a:r>
            <a:r>
              <a:rPr lang="pt-BR" dirty="0" err="1">
                <a:ea typeface="+mn-lt"/>
                <a:cs typeface="+mn-lt"/>
              </a:rPr>
              <a:t>payloads</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successful</a:t>
            </a:r>
            <a:r>
              <a:rPr lang="pt-BR" dirty="0">
                <a:ea typeface="+mn-lt"/>
                <a:cs typeface="+mn-lt"/>
              </a:rPr>
              <a:t> landing </a:t>
            </a:r>
            <a:r>
              <a:rPr lang="pt-BR" dirty="0" err="1">
                <a:ea typeface="+mn-lt"/>
                <a:cs typeface="+mn-lt"/>
              </a:rPr>
              <a:t>or</a:t>
            </a:r>
            <a:r>
              <a:rPr lang="pt-BR" dirty="0">
                <a:ea typeface="+mn-lt"/>
                <a:cs typeface="+mn-lt"/>
              </a:rPr>
              <a:t> positive landing rate are more for Polar, LEO </a:t>
            </a:r>
            <a:r>
              <a:rPr lang="pt-BR" dirty="0" err="1">
                <a:ea typeface="+mn-lt"/>
                <a:cs typeface="+mn-lt"/>
              </a:rPr>
              <a:t>and</a:t>
            </a:r>
            <a:r>
              <a:rPr lang="pt-BR" dirty="0">
                <a:ea typeface="+mn-lt"/>
                <a:cs typeface="+mn-lt"/>
              </a:rPr>
              <a:t> ISS.</a:t>
            </a:r>
            <a:endParaRPr lang="pt-BR" dirty="0">
              <a:cs typeface="Calibri" panose="020F0502020204030204"/>
            </a:endParaRPr>
          </a:p>
          <a:p>
            <a:pPr marL="285750" indent="-285750">
              <a:buFont typeface="Arial"/>
              <a:buChar char="•"/>
            </a:pPr>
            <a:endParaRPr lang="pt-BR" dirty="0">
              <a:ea typeface="+mn-lt"/>
              <a:cs typeface="+mn-lt"/>
            </a:endParaRPr>
          </a:p>
          <a:p>
            <a:pPr marL="285750" indent="-285750">
              <a:buFont typeface="Arial"/>
              <a:buChar char="•"/>
            </a:pPr>
            <a:r>
              <a:rPr lang="pt-BR" dirty="0" err="1">
                <a:ea typeface="+mn-lt"/>
                <a:cs typeface="+mn-lt"/>
              </a:rPr>
              <a:t>However</a:t>
            </a:r>
            <a:r>
              <a:rPr lang="pt-BR" dirty="0">
                <a:ea typeface="+mn-lt"/>
                <a:cs typeface="+mn-lt"/>
              </a:rPr>
              <a:t> for GTO </a:t>
            </a:r>
            <a:r>
              <a:rPr lang="pt-BR" dirty="0" err="1">
                <a:ea typeface="+mn-lt"/>
                <a:cs typeface="+mn-lt"/>
              </a:rPr>
              <a:t>we</a:t>
            </a:r>
            <a:r>
              <a:rPr lang="pt-BR" dirty="0">
                <a:ea typeface="+mn-lt"/>
                <a:cs typeface="+mn-lt"/>
              </a:rPr>
              <a:t> </a:t>
            </a:r>
            <a:r>
              <a:rPr lang="pt-BR" dirty="0" err="1">
                <a:ea typeface="+mn-lt"/>
                <a:cs typeface="+mn-lt"/>
              </a:rPr>
              <a:t>cannot</a:t>
            </a:r>
            <a:r>
              <a:rPr lang="pt-BR" dirty="0">
                <a:ea typeface="+mn-lt"/>
                <a:cs typeface="+mn-lt"/>
              </a:rPr>
              <a:t> </a:t>
            </a:r>
            <a:r>
              <a:rPr lang="pt-BR" dirty="0" err="1">
                <a:ea typeface="+mn-lt"/>
                <a:cs typeface="+mn-lt"/>
              </a:rPr>
              <a:t>distinguish</a:t>
            </a:r>
            <a:r>
              <a:rPr lang="pt-BR" dirty="0">
                <a:ea typeface="+mn-lt"/>
                <a:cs typeface="+mn-lt"/>
              </a:rPr>
              <a:t> </a:t>
            </a:r>
            <a:r>
              <a:rPr lang="pt-BR" dirty="0" err="1">
                <a:ea typeface="+mn-lt"/>
                <a:cs typeface="+mn-lt"/>
              </a:rPr>
              <a:t>this</a:t>
            </a:r>
            <a:r>
              <a:rPr lang="pt-BR" dirty="0">
                <a:ea typeface="+mn-lt"/>
                <a:cs typeface="+mn-lt"/>
              </a:rPr>
              <a:t> </a:t>
            </a:r>
            <a:r>
              <a:rPr lang="pt-BR" dirty="0" err="1">
                <a:ea typeface="+mn-lt"/>
                <a:cs typeface="+mn-lt"/>
              </a:rPr>
              <a:t>well</a:t>
            </a:r>
            <a:r>
              <a:rPr lang="pt-BR" dirty="0">
                <a:ea typeface="+mn-lt"/>
                <a:cs typeface="+mn-lt"/>
              </a:rPr>
              <a:t> </a:t>
            </a:r>
            <a:r>
              <a:rPr lang="pt-BR" dirty="0" err="1">
                <a:ea typeface="+mn-lt"/>
                <a:cs typeface="+mn-lt"/>
              </a:rPr>
              <a:t>because</a:t>
            </a:r>
            <a:r>
              <a:rPr lang="pt-BR" dirty="0">
                <a:ea typeface="+mn-lt"/>
                <a:cs typeface="+mn-lt"/>
              </a:rPr>
              <a:t> </a:t>
            </a:r>
            <a:r>
              <a:rPr lang="pt-BR" dirty="0" err="1">
                <a:ea typeface="+mn-lt"/>
                <a:cs typeface="+mn-lt"/>
              </a:rPr>
              <a:t>succesful</a:t>
            </a:r>
            <a:r>
              <a:rPr lang="pt-BR" dirty="0">
                <a:ea typeface="+mn-lt"/>
                <a:cs typeface="+mn-lt"/>
              </a:rPr>
              <a:t> </a:t>
            </a:r>
            <a:r>
              <a:rPr lang="pt-BR" dirty="0" err="1">
                <a:ea typeface="+mn-lt"/>
                <a:cs typeface="+mn-lt"/>
              </a:rPr>
              <a:t>and</a:t>
            </a:r>
            <a:r>
              <a:rPr lang="pt-BR" dirty="0">
                <a:ea typeface="+mn-lt"/>
                <a:cs typeface="+mn-lt"/>
              </a:rPr>
              <a:t> </a:t>
            </a:r>
            <a:r>
              <a:rPr lang="pt-BR" dirty="0" err="1">
                <a:ea typeface="+mn-lt"/>
                <a:cs typeface="+mn-lt"/>
              </a:rPr>
              <a:t>unsucessful</a:t>
            </a:r>
            <a:r>
              <a:rPr lang="pt-BR" dirty="0">
                <a:ea typeface="+mn-lt"/>
                <a:cs typeface="+mn-lt"/>
              </a:rPr>
              <a:t> </a:t>
            </a:r>
            <a:r>
              <a:rPr lang="pt-BR" dirty="0" err="1">
                <a:ea typeface="+mn-lt"/>
                <a:cs typeface="+mn-lt"/>
              </a:rPr>
              <a:t>launches</a:t>
            </a:r>
            <a:r>
              <a:rPr lang="pt-BR" dirty="0">
                <a:ea typeface="+mn-lt"/>
                <a:cs typeface="+mn-lt"/>
              </a:rPr>
              <a:t> </a:t>
            </a:r>
            <a:r>
              <a:rPr lang="pt-BR" dirty="0" err="1">
                <a:ea typeface="+mn-lt"/>
                <a:cs typeface="+mn-lt"/>
              </a:rPr>
              <a:t>happened</a:t>
            </a:r>
            <a:r>
              <a:rPr lang="pt-BR" dirty="0">
                <a:ea typeface="+mn-lt"/>
                <a:cs typeface="+mn-lt"/>
              </a:rPr>
              <a:t> </a:t>
            </a:r>
            <a:r>
              <a:rPr lang="pt-BR" dirty="0" err="1">
                <a:ea typeface="+mn-lt"/>
                <a:cs typeface="+mn-lt"/>
              </a:rPr>
              <a:t>at</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same</a:t>
            </a:r>
            <a:r>
              <a:rPr lang="pt-BR" dirty="0">
                <a:ea typeface="+mn-lt"/>
                <a:cs typeface="+mn-lt"/>
              </a:rPr>
              <a:t> </a:t>
            </a:r>
            <a:r>
              <a:rPr lang="pt-BR" dirty="0" err="1">
                <a:ea typeface="+mn-lt"/>
                <a:cs typeface="+mn-lt"/>
              </a:rPr>
              <a:t>payload</a:t>
            </a:r>
            <a:r>
              <a:rPr lang="pt-BR" dirty="0">
                <a:ea typeface="+mn-lt"/>
                <a:cs typeface="+mn-lt"/>
              </a:rPr>
              <a:t> </a:t>
            </a:r>
            <a:r>
              <a:rPr lang="pt-BR" dirty="0" err="1">
                <a:ea typeface="+mn-lt"/>
                <a:cs typeface="+mn-lt"/>
              </a:rPr>
              <a:t>mass</a:t>
            </a:r>
            <a:r>
              <a:rPr lang="pt-BR" dirty="0">
                <a:ea typeface="+mn-lt"/>
                <a:cs typeface="+mn-lt"/>
              </a:rPr>
              <a:t> range.</a:t>
            </a:r>
            <a:endParaRPr lang="pt-BR" dirty="0">
              <a:cs typeface="Calibri"/>
            </a:endParaRPr>
          </a:p>
          <a:p>
            <a:pPr algn="l"/>
            <a:endParaRPr lang="pt-BR" dirty="0">
              <a:cs typeface="Calibri"/>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m 5" descr="Gráfico, Gráfico de linhas&#10;&#10;Descrição gerada automaticamente">
            <a:extLst>
              <a:ext uri="{FF2B5EF4-FFF2-40B4-BE49-F238E27FC236}">
                <a16:creationId xmlns:a16="http://schemas.microsoft.com/office/drawing/2014/main" id="{2F72DF79-677F-46A2-8CA1-F779B08AF2ED}"/>
              </a:ext>
            </a:extLst>
          </p:cNvPr>
          <p:cNvPicPr>
            <a:picLocks noChangeAspect="1"/>
          </p:cNvPicPr>
          <p:nvPr/>
        </p:nvPicPr>
        <p:blipFill>
          <a:blip r:embed="rId3"/>
          <a:stretch>
            <a:fillRect/>
          </a:stretch>
        </p:blipFill>
        <p:spPr>
          <a:xfrm>
            <a:off x="3841173" y="1778494"/>
            <a:ext cx="4379768" cy="2954647"/>
          </a:xfrm>
          <a:prstGeom prst="rect">
            <a:avLst/>
          </a:prstGeom>
        </p:spPr>
      </p:pic>
      <p:sp>
        <p:nvSpPr>
          <p:cNvPr id="6" name="CaixaDeTexto 5">
            <a:extLst>
              <a:ext uri="{FF2B5EF4-FFF2-40B4-BE49-F238E27FC236}">
                <a16:creationId xmlns:a16="http://schemas.microsoft.com/office/drawing/2014/main" id="{082166E0-A738-4FF2-A283-77D384EEB0C3}"/>
              </a:ext>
            </a:extLst>
          </p:cNvPr>
          <p:cNvSpPr txBox="1"/>
          <p:nvPr/>
        </p:nvSpPr>
        <p:spPr>
          <a:xfrm>
            <a:off x="2421082" y="5044787"/>
            <a:ext cx="73584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a:cs typeface="Calibri"/>
              </a:rPr>
              <a:t>The figure shows </a:t>
            </a:r>
            <a:r>
              <a:rPr lang="pt-BR" dirty="0" err="1">
                <a:cs typeface="Calibri"/>
              </a:rPr>
              <a:t>how</a:t>
            </a:r>
            <a:r>
              <a:rPr lang="pt-BR" dirty="0">
                <a:cs typeface="Calibri"/>
              </a:rPr>
              <a:t> </a:t>
            </a:r>
            <a:r>
              <a:rPr lang="pt-BR" dirty="0" err="1">
                <a:cs typeface="Calibri"/>
              </a:rPr>
              <a:t>success</a:t>
            </a:r>
            <a:r>
              <a:rPr lang="pt-BR" dirty="0">
                <a:cs typeface="Calibri"/>
              </a:rPr>
              <a:t> rates </a:t>
            </a:r>
            <a:r>
              <a:rPr lang="pt-BR" dirty="0" err="1">
                <a:cs typeface="Calibri"/>
              </a:rPr>
              <a:t>have</a:t>
            </a:r>
            <a:r>
              <a:rPr lang="pt-BR" dirty="0">
                <a:cs typeface="Calibri"/>
              </a:rPr>
              <a:t> </a:t>
            </a:r>
            <a:r>
              <a:rPr lang="pt-BR" dirty="0" err="1">
                <a:cs typeface="Calibri"/>
              </a:rPr>
              <a:t>gone</a:t>
            </a:r>
            <a:r>
              <a:rPr lang="pt-BR" dirty="0">
                <a:cs typeface="Calibri"/>
              </a:rPr>
              <a:t> </a:t>
            </a:r>
            <a:r>
              <a:rPr lang="pt-BR" dirty="0" err="1">
                <a:cs typeface="Calibri"/>
              </a:rPr>
              <a:t>up</a:t>
            </a:r>
            <a:r>
              <a:rPr lang="pt-BR" dirty="0">
                <a:cs typeface="Calibri"/>
              </a:rPr>
              <a:t> </a:t>
            </a:r>
            <a:r>
              <a:rPr lang="pt-BR" dirty="0" err="1">
                <a:cs typeface="Calibri"/>
              </a:rPr>
              <a:t>significantly</a:t>
            </a:r>
            <a:r>
              <a:rPr lang="pt-BR" dirty="0">
                <a:cs typeface="Calibri"/>
              </a:rPr>
              <a:t> </a:t>
            </a:r>
            <a:r>
              <a:rPr lang="pt-BR" dirty="0" err="1">
                <a:cs typeface="Calibri"/>
              </a:rPr>
              <a:t>each</a:t>
            </a:r>
            <a:r>
              <a:rPr lang="pt-BR" dirty="0">
                <a:cs typeface="Calibri"/>
              </a:rPr>
              <a:t> </a:t>
            </a:r>
            <a:r>
              <a:rPr lang="pt-BR" dirty="0" err="1">
                <a:cs typeface="Calibri"/>
              </a:rPr>
              <a:t>year</a:t>
            </a:r>
            <a:r>
              <a:rPr lang="pt-BR" dirty="0">
                <a:cs typeface="Calibri"/>
              </a:rPr>
              <a:t>.</a:t>
            </a:r>
            <a:endParaRPr lang="pt-BR" dirty="0" err="1">
              <a:cs typeface="Calibri"/>
            </a:endParaRPr>
          </a:p>
          <a:p>
            <a:endParaRPr lang="pt-BR" dirty="0">
              <a:cs typeface="Calibri"/>
            </a:endParaRPr>
          </a:p>
          <a:p>
            <a:pPr marL="285750" indent="-285750">
              <a:buFont typeface="Arial"/>
              <a:buChar char="•"/>
            </a:pPr>
            <a:r>
              <a:rPr lang="pt-BR" dirty="0">
                <a:cs typeface="Calibri"/>
              </a:rPr>
              <a:t>In 2019 </a:t>
            </a:r>
            <a:r>
              <a:rPr lang="pt-BR" dirty="0" err="1">
                <a:cs typeface="Calibri"/>
              </a:rPr>
              <a:t>there</a:t>
            </a:r>
            <a:r>
              <a:rPr lang="pt-BR" dirty="0">
                <a:cs typeface="Calibri"/>
              </a:rPr>
              <a:t> </a:t>
            </a:r>
            <a:r>
              <a:rPr lang="pt-BR" dirty="0" err="1">
                <a:cs typeface="Calibri"/>
              </a:rPr>
              <a:t>was</a:t>
            </a:r>
            <a:r>
              <a:rPr lang="pt-BR" dirty="0">
                <a:cs typeface="Calibri"/>
              </a:rPr>
              <a:t> a </a:t>
            </a:r>
            <a:r>
              <a:rPr lang="pt-BR" dirty="0" err="1">
                <a:cs typeface="Calibri"/>
              </a:rPr>
              <a:t>dramatic</a:t>
            </a:r>
            <a:r>
              <a:rPr lang="pt-BR" dirty="0">
                <a:cs typeface="Calibri"/>
              </a:rPr>
              <a:t> </a:t>
            </a:r>
            <a:r>
              <a:rPr lang="pt-BR" dirty="0" err="1">
                <a:cs typeface="Calibri"/>
              </a:rPr>
              <a:t>decrease</a:t>
            </a:r>
            <a:r>
              <a:rPr lang="pt-BR" dirty="0">
                <a:cs typeface="Calibri"/>
              </a:rPr>
              <a:t> in </a:t>
            </a:r>
            <a:r>
              <a:rPr lang="pt-BR" dirty="0" err="1">
                <a:cs typeface="Calibri"/>
              </a:rPr>
              <a:t>success</a:t>
            </a:r>
            <a:r>
              <a:rPr lang="pt-BR" dirty="0">
                <a:cs typeface="Calibri"/>
              </a:rPr>
              <a:t> rates (</a:t>
            </a:r>
            <a:r>
              <a:rPr lang="pt-BR" dirty="0" err="1">
                <a:cs typeface="Calibri"/>
              </a:rPr>
              <a:t>by</a:t>
            </a:r>
            <a:r>
              <a:rPr lang="pt-BR" dirty="0">
                <a:cs typeface="Calibri"/>
              </a:rPr>
              <a:t> </a:t>
            </a:r>
            <a:r>
              <a:rPr lang="pt-BR" dirty="0" err="1">
                <a:cs typeface="Calibri"/>
              </a:rPr>
              <a:t>about</a:t>
            </a:r>
            <a:r>
              <a:rPr lang="pt-BR" dirty="0">
                <a:cs typeface="Calibri"/>
              </a:rPr>
              <a:t> 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9262"/>
            <a:ext cx="9745589" cy="4697701"/>
          </a:xfrm>
          <a:prstGeom prst="rect">
            <a:avLst/>
          </a:prstGeom>
        </p:spPr>
        <p:txBody>
          <a:bodyPr lIns="91440" tIns="45720" rIns="91440" bIns="45720" anchor="t">
            <a:normAutofit/>
          </a:bodyPr>
          <a:lstStyle/>
          <a:p>
            <a:pPr>
              <a:lnSpc>
                <a:spcPct val="100000"/>
              </a:lnSpc>
              <a:spcBef>
                <a:spcPts val="1400"/>
              </a:spcBef>
            </a:pPr>
            <a:r>
              <a:rPr lang="en-US" sz="2200" dirty="0">
                <a:latin typeface="Abadi"/>
              </a:rPr>
              <a:t>In order to display the names of the unique launch sites in the space mission, input the following query:</a:t>
            </a:r>
            <a:endParaRPr lang="en-US" sz="2200">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m 5">
            <a:extLst>
              <a:ext uri="{FF2B5EF4-FFF2-40B4-BE49-F238E27FC236}">
                <a16:creationId xmlns:a16="http://schemas.microsoft.com/office/drawing/2014/main" id="{C6E6C1FD-AB5C-4ACB-908B-D071A85F2AB1}"/>
              </a:ext>
            </a:extLst>
          </p:cNvPr>
          <p:cNvPicPr>
            <a:picLocks noChangeAspect="1"/>
          </p:cNvPicPr>
          <p:nvPr/>
        </p:nvPicPr>
        <p:blipFill>
          <a:blip r:embed="rId3"/>
          <a:stretch>
            <a:fillRect/>
          </a:stretch>
        </p:blipFill>
        <p:spPr>
          <a:xfrm>
            <a:off x="1027834" y="3391767"/>
            <a:ext cx="2022763" cy="3001240"/>
          </a:xfrm>
          <a:prstGeom prst="rect">
            <a:avLst/>
          </a:prstGeom>
        </p:spPr>
      </p:pic>
      <p:pic>
        <p:nvPicPr>
          <p:cNvPr id="6" name="Imagem 6">
            <a:extLst>
              <a:ext uri="{FF2B5EF4-FFF2-40B4-BE49-F238E27FC236}">
                <a16:creationId xmlns:a16="http://schemas.microsoft.com/office/drawing/2014/main" id="{1A38B5D4-9A5F-461A-BEDC-3CEC3A9B242E}"/>
              </a:ext>
            </a:extLst>
          </p:cNvPr>
          <p:cNvPicPr>
            <a:picLocks noChangeAspect="1"/>
          </p:cNvPicPr>
          <p:nvPr/>
        </p:nvPicPr>
        <p:blipFill>
          <a:blip r:embed="rId4"/>
          <a:stretch>
            <a:fillRect/>
          </a:stretch>
        </p:blipFill>
        <p:spPr>
          <a:xfrm>
            <a:off x="992332" y="2252513"/>
            <a:ext cx="4267200" cy="482609"/>
          </a:xfrm>
          <a:prstGeom prst="rect">
            <a:avLst/>
          </a:prstGeom>
        </p:spPr>
      </p:pic>
      <p:sp>
        <p:nvSpPr>
          <p:cNvPr id="7" name="CaixaDeTexto 6">
            <a:extLst>
              <a:ext uri="{FF2B5EF4-FFF2-40B4-BE49-F238E27FC236}">
                <a16:creationId xmlns:a16="http://schemas.microsoft.com/office/drawing/2014/main" id="{2D4BFEE2-869A-4CAA-BB6C-3C4924EE8341}"/>
              </a:ext>
            </a:extLst>
          </p:cNvPr>
          <p:cNvSpPr txBox="1"/>
          <p:nvPr/>
        </p:nvSpPr>
        <p:spPr>
          <a:xfrm>
            <a:off x="5486400" y="2256559"/>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rPr>
              <a:t>This</a:t>
            </a:r>
            <a:r>
              <a:rPr lang="pt-BR" dirty="0">
                <a:latin typeface="Abadi"/>
              </a:rPr>
              <a:t> query </a:t>
            </a:r>
            <a:r>
              <a:rPr lang="pt-BR" dirty="0" err="1">
                <a:latin typeface="Abadi"/>
              </a:rPr>
              <a:t>fetches</a:t>
            </a:r>
            <a:r>
              <a:rPr lang="pt-BR" dirty="0">
                <a:latin typeface="Abadi"/>
              </a:rPr>
              <a:t> </a:t>
            </a:r>
            <a:r>
              <a:rPr lang="pt-BR" dirty="0" err="1">
                <a:latin typeface="Abadi"/>
              </a:rPr>
              <a:t>all</a:t>
            </a:r>
            <a:r>
              <a:rPr lang="pt-BR" dirty="0">
                <a:latin typeface="Abadi"/>
              </a:rPr>
              <a:t> </a:t>
            </a:r>
            <a:r>
              <a:rPr lang="pt-BR" dirty="0" err="1">
                <a:latin typeface="Abadi"/>
              </a:rPr>
              <a:t>distinct</a:t>
            </a:r>
            <a:r>
              <a:rPr lang="pt-BR" dirty="0">
                <a:latin typeface="Abadi"/>
              </a:rPr>
              <a:t> </a:t>
            </a:r>
            <a:r>
              <a:rPr lang="pt-BR" dirty="0" err="1">
                <a:latin typeface="Abadi"/>
              </a:rPr>
              <a:t>items</a:t>
            </a:r>
            <a:r>
              <a:rPr lang="pt-BR" dirty="0">
                <a:latin typeface="Abadi"/>
              </a:rPr>
              <a:t> </a:t>
            </a:r>
            <a:r>
              <a:rPr lang="pt-BR" dirty="0" err="1">
                <a:latin typeface="Abadi"/>
              </a:rPr>
              <a:t>from</a:t>
            </a:r>
            <a:r>
              <a:rPr lang="pt-BR" dirty="0">
                <a:latin typeface="Abadi"/>
              </a:rPr>
              <a:t> </a:t>
            </a:r>
            <a:r>
              <a:rPr lang="pt-BR" dirty="0" err="1">
                <a:latin typeface="Abadi"/>
              </a:rPr>
              <a:t>the</a:t>
            </a:r>
            <a:r>
              <a:rPr lang="pt-BR" dirty="0">
                <a:latin typeface="Abadi"/>
              </a:rPr>
              <a:t> </a:t>
            </a:r>
            <a:r>
              <a:rPr lang="pt-BR" dirty="0" err="1">
                <a:latin typeface="Abadi"/>
              </a:rPr>
              <a:t>launch_site</a:t>
            </a:r>
            <a:r>
              <a:rPr lang="pt-BR" dirty="0">
                <a:latin typeface="Abadi"/>
              </a:rPr>
              <a:t> </a:t>
            </a:r>
            <a:r>
              <a:rPr lang="pt-BR" dirty="0" err="1">
                <a:latin typeface="Abadi"/>
              </a:rPr>
              <a:t>column</a:t>
            </a:r>
            <a:r>
              <a:rPr lang="pt-BR" dirty="0">
                <a:latin typeface="Abadi"/>
              </a:rPr>
              <a:t>.</a:t>
            </a:r>
            <a:endParaRPr lang="pt-B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9018D055-F472-4237-A26F-7B349648E0E2}"/>
              </a:ext>
            </a:extLst>
          </p:cNvPr>
          <p:cNvSpPr txBox="1">
            <a:spLocks/>
          </p:cNvSpPr>
          <p:nvPr/>
        </p:nvSpPr>
        <p:spPr>
          <a:xfrm>
            <a:off x="770010" y="1479262"/>
            <a:ext cx="9745589" cy="46977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a:rPr>
              <a:t>In order to display 5 records where launch sites begin with the string 'CCA', input the following query:</a:t>
            </a:r>
            <a:endParaRPr lang="en-US" sz="2200" dirty="0">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pic>
        <p:nvPicPr>
          <p:cNvPr id="7" name="Imagem 7" descr="Uma imagem contendo Logotipo&#10;&#10;Descrição gerada automaticamente">
            <a:extLst>
              <a:ext uri="{FF2B5EF4-FFF2-40B4-BE49-F238E27FC236}">
                <a16:creationId xmlns:a16="http://schemas.microsoft.com/office/drawing/2014/main" id="{E7531787-E34F-41D1-9DFD-E369FA97E9B5}"/>
              </a:ext>
            </a:extLst>
          </p:cNvPr>
          <p:cNvPicPr>
            <a:picLocks noChangeAspect="1"/>
          </p:cNvPicPr>
          <p:nvPr/>
        </p:nvPicPr>
        <p:blipFill>
          <a:blip r:embed="rId3"/>
          <a:stretch>
            <a:fillRect/>
          </a:stretch>
        </p:blipFill>
        <p:spPr>
          <a:xfrm>
            <a:off x="1000990" y="2791061"/>
            <a:ext cx="5288972" cy="461927"/>
          </a:xfrm>
          <a:prstGeom prst="rect">
            <a:avLst/>
          </a:prstGeom>
        </p:spPr>
      </p:pic>
      <p:pic>
        <p:nvPicPr>
          <p:cNvPr id="8" name="Imagem 8" descr="Interface gráfica do usuário, Aplicativo&#10;&#10;Descrição gerada automaticamente">
            <a:extLst>
              <a:ext uri="{FF2B5EF4-FFF2-40B4-BE49-F238E27FC236}">
                <a16:creationId xmlns:a16="http://schemas.microsoft.com/office/drawing/2014/main" id="{61BD750F-562D-49CA-9A68-0BCD17A1661F}"/>
              </a:ext>
            </a:extLst>
          </p:cNvPr>
          <p:cNvPicPr>
            <a:picLocks noChangeAspect="1"/>
          </p:cNvPicPr>
          <p:nvPr/>
        </p:nvPicPr>
        <p:blipFill>
          <a:blip r:embed="rId4"/>
          <a:stretch>
            <a:fillRect/>
          </a:stretch>
        </p:blipFill>
        <p:spPr>
          <a:xfrm>
            <a:off x="871104" y="4423223"/>
            <a:ext cx="7020790" cy="1691665"/>
          </a:xfrm>
          <a:prstGeom prst="rect">
            <a:avLst/>
          </a:prstGeom>
        </p:spPr>
      </p:pic>
      <p:sp>
        <p:nvSpPr>
          <p:cNvPr id="9" name="CaixaDeTexto 8">
            <a:extLst>
              <a:ext uri="{FF2B5EF4-FFF2-40B4-BE49-F238E27FC236}">
                <a16:creationId xmlns:a16="http://schemas.microsoft.com/office/drawing/2014/main" id="{867056D0-3CC9-4832-8AD8-D3C0F5CAA554}"/>
              </a:ext>
            </a:extLst>
          </p:cNvPr>
          <p:cNvSpPr txBox="1"/>
          <p:nvPr/>
        </p:nvSpPr>
        <p:spPr>
          <a:xfrm>
            <a:off x="6534150" y="2793423"/>
            <a:ext cx="47694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cs typeface="Calibri"/>
              </a:rPr>
              <a:t>This</a:t>
            </a:r>
            <a:r>
              <a:rPr lang="pt-BR" dirty="0">
                <a:latin typeface="Abadi"/>
                <a:cs typeface="Calibri"/>
              </a:rPr>
              <a:t> query </a:t>
            </a:r>
            <a:r>
              <a:rPr lang="pt-BR" dirty="0" err="1">
                <a:latin typeface="Abadi"/>
                <a:cs typeface="Calibri"/>
              </a:rPr>
              <a:t>selectes</a:t>
            </a:r>
            <a:r>
              <a:rPr lang="pt-BR" dirty="0">
                <a:latin typeface="Abadi"/>
                <a:cs typeface="Calibri"/>
              </a:rPr>
              <a:t> </a:t>
            </a:r>
            <a:r>
              <a:rPr lang="pt-BR" dirty="0" err="1">
                <a:latin typeface="Abadi"/>
                <a:cs typeface="Calibri"/>
              </a:rPr>
              <a:t>everything</a:t>
            </a:r>
            <a:r>
              <a:rPr lang="pt-BR" dirty="0">
                <a:latin typeface="Abadi"/>
                <a:cs typeface="Calibri"/>
              </a:rPr>
              <a:t> </a:t>
            </a:r>
            <a:r>
              <a:rPr lang="pt-BR" dirty="0" err="1">
                <a:latin typeface="Abadi"/>
                <a:cs typeface="Calibri"/>
              </a:rPr>
              <a:t>from</a:t>
            </a:r>
            <a:r>
              <a:rPr lang="pt-BR" dirty="0">
                <a:latin typeface="Abadi"/>
                <a:cs typeface="Calibri"/>
              </a:rPr>
              <a:t> </a:t>
            </a:r>
            <a:r>
              <a:rPr lang="pt-BR" dirty="0" err="1">
                <a:latin typeface="Abadi"/>
                <a:cs typeface="Calibri"/>
              </a:rPr>
              <a:t>all</a:t>
            </a:r>
            <a:r>
              <a:rPr lang="pt-BR" dirty="0">
                <a:latin typeface="Abadi"/>
                <a:cs typeface="Calibri"/>
              </a:rPr>
              <a:t> </a:t>
            </a:r>
            <a:r>
              <a:rPr lang="pt-BR" dirty="0" err="1">
                <a:latin typeface="Abadi"/>
                <a:cs typeface="Calibri"/>
              </a:rPr>
              <a:t>rows</a:t>
            </a:r>
            <a:r>
              <a:rPr lang="pt-BR" dirty="0">
                <a:latin typeface="Abadi"/>
                <a:cs typeface="Calibri"/>
              </a:rPr>
              <a:t> </a:t>
            </a:r>
            <a:r>
              <a:rPr lang="pt-BR" dirty="0" err="1">
                <a:latin typeface="Abadi"/>
                <a:cs typeface="Calibri"/>
              </a:rPr>
              <a:t>where</a:t>
            </a:r>
            <a:r>
              <a:rPr lang="pt-BR" dirty="0">
                <a:latin typeface="Abadi"/>
                <a:cs typeface="Calibri"/>
              </a:rPr>
              <a:t> </a:t>
            </a:r>
            <a:r>
              <a:rPr lang="pt-BR" dirty="0" err="1">
                <a:latin typeface="Abadi"/>
                <a:cs typeface="Calibri"/>
              </a:rPr>
              <a:t>the</a:t>
            </a:r>
            <a:r>
              <a:rPr lang="pt-BR" dirty="0">
                <a:latin typeface="Abadi"/>
                <a:cs typeface="Calibri"/>
              </a:rPr>
              <a:t> start </a:t>
            </a:r>
            <a:r>
              <a:rPr lang="pt-BR" dirty="0" err="1">
                <a:latin typeface="Abadi"/>
                <a:cs typeface="Calibri"/>
              </a:rPr>
              <a:t>of</a:t>
            </a:r>
            <a:r>
              <a:rPr lang="pt-BR" dirty="0">
                <a:latin typeface="Abadi"/>
                <a:cs typeface="Calibri"/>
              </a:rPr>
              <a:t> </a:t>
            </a:r>
            <a:r>
              <a:rPr lang="pt-BR" dirty="0" err="1">
                <a:latin typeface="Abadi"/>
                <a:cs typeface="Calibri"/>
              </a:rPr>
              <a:t>each</a:t>
            </a:r>
            <a:r>
              <a:rPr lang="pt-BR" dirty="0">
                <a:latin typeface="Abadi"/>
                <a:cs typeface="Calibri"/>
              </a:rPr>
              <a:t> </a:t>
            </a:r>
            <a:r>
              <a:rPr lang="pt-BR" dirty="0" err="1">
                <a:latin typeface="Abadi"/>
                <a:cs typeface="Calibri"/>
              </a:rPr>
              <a:t>element</a:t>
            </a:r>
            <a:r>
              <a:rPr lang="pt-BR" dirty="0">
                <a:latin typeface="Abadi"/>
                <a:cs typeface="Calibri"/>
              </a:rPr>
              <a:t> in </a:t>
            </a:r>
            <a:r>
              <a:rPr lang="pt-BR" dirty="0" err="1">
                <a:latin typeface="Abadi"/>
                <a:cs typeface="Calibri"/>
              </a:rPr>
              <a:t>the</a:t>
            </a:r>
            <a:r>
              <a:rPr lang="pt-BR" dirty="0">
                <a:latin typeface="Abadi"/>
                <a:cs typeface="Calibri"/>
              </a:rPr>
              <a:t> </a:t>
            </a:r>
            <a:r>
              <a:rPr lang="pt-BR" dirty="0" err="1">
                <a:latin typeface="Abadi"/>
                <a:cs typeface="Calibri"/>
              </a:rPr>
              <a:t>column</a:t>
            </a:r>
            <a:r>
              <a:rPr lang="pt-BR" dirty="0">
                <a:latin typeface="Abadi"/>
                <a:cs typeface="Calibri"/>
              </a:rPr>
              <a:t> </a:t>
            </a:r>
            <a:r>
              <a:rPr lang="pt-BR" dirty="0" err="1">
                <a:latin typeface="Abadi"/>
                <a:cs typeface="Calibri"/>
              </a:rPr>
              <a:t>launch_site</a:t>
            </a:r>
            <a:r>
              <a:rPr lang="pt-BR" dirty="0">
                <a:latin typeface="Abadi"/>
                <a:cs typeface="Calibri"/>
              </a:rPr>
              <a:t> </a:t>
            </a:r>
            <a:r>
              <a:rPr lang="pt-BR" dirty="0" err="1">
                <a:latin typeface="Abadi"/>
                <a:cs typeface="Calibri"/>
              </a:rPr>
              <a:t>is</a:t>
            </a:r>
            <a:r>
              <a:rPr lang="pt-BR" dirty="0">
                <a:latin typeface="Abadi"/>
                <a:cs typeface="Calibri"/>
              </a:rPr>
              <a:t> "CCA", </a:t>
            </a:r>
            <a:r>
              <a:rPr lang="pt-BR" dirty="0" err="1">
                <a:latin typeface="Abadi"/>
                <a:cs typeface="Calibri"/>
              </a:rPr>
              <a:t>then</a:t>
            </a:r>
            <a:r>
              <a:rPr lang="pt-BR" dirty="0">
                <a:latin typeface="Abadi"/>
                <a:cs typeface="Calibri"/>
              </a:rPr>
              <a:t> </a:t>
            </a:r>
            <a:r>
              <a:rPr lang="pt-BR" dirty="0" err="1">
                <a:latin typeface="Abadi"/>
                <a:cs typeface="Calibri"/>
              </a:rPr>
              <a:t>limits</a:t>
            </a:r>
            <a:r>
              <a:rPr lang="pt-BR" dirty="0">
                <a:latin typeface="Abadi"/>
                <a:cs typeface="Calibri"/>
              </a:rPr>
              <a:t> </a:t>
            </a:r>
            <a:r>
              <a:rPr lang="pt-BR" dirty="0" err="1">
                <a:latin typeface="Abadi"/>
                <a:cs typeface="Calibri"/>
              </a:rPr>
              <a:t>results</a:t>
            </a:r>
            <a:r>
              <a:rPr lang="pt-BR" dirty="0">
                <a:latin typeface="Abadi"/>
                <a:cs typeface="Calibri"/>
              </a:rPr>
              <a:t> </a:t>
            </a:r>
            <a:r>
              <a:rPr lang="pt-BR" dirty="0" err="1">
                <a:latin typeface="Abadi"/>
                <a:cs typeface="Calibri"/>
              </a:rPr>
              <a:t>by</a:t>
            </a:r>
            <a:r>
              <a:rPr lang="pt-BR" dirty="0">
                <a:latin typeface="Abadi"/>
                <a:cs typeface="Calibri"/>
              </a:rPr>
              <a:t> </a:t>
            </a:r>
            <a:r>
              <a:rPr lang="pt-BR" dirty="0" err="1">
                <a:latin typeface="Abadi"/>
                <a:cs typeface="Calibri"/>
              </a:rPr>
              <a:t>the</a:t>
            </a:r>
            <a:r>
              <a:rPr lang="pt-BR" dirty="0">
                <a:latin typeface="Abadi"/>
                <a:cs typeface="Calibri"/>
              </a:rPr>
              <a:t> 5 </a:t>
            </a:r>
            <a:r>
              <a:rPr lang="pt-BR" dirty="0" err="1">
                <a:latin typeface="Abadi"/>
                <a:cs typeface="Calibri"/>
              </a:rPr>
              <a:t>first</a:t>
            </a:r>
            <a:r>
              <a:rPr lang="pt-BR" dirty="0">
                <a:latin typeface="Abadi"/>
                <a:cs typeface="Calibri"/>
              </a:rPr>
              <a:t> </a:t>
            </a:r>
            <a:r>
              <a:rPr lang="pt-BR" dirty="0" err="1">
                <a:latin typeface="Abadi"/>
                <a:cs typeface="Calibri"/>
              </a:rPr>
              <a:t>elements</a:t>
            </a:r>
            <a:r>
              <a:rPr lang="pt-BR" dirty="0">
                <a:latin typeface="Abadi"/>
                <a:cs typeface="Calibri"/>
              </a:rPr>
              <a:t>.</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C5F9918-9852-42CB-A286-360707ED0FB1}"/>
              </a:ext>
            </a:extLst>
          </p:cNvPr>
          <p:cNvSpPr txBox="1">
            <a:spLocks/>
          </p:cNvSpPr>
          <p:nvPr/>
        </p:nvSpPr>
        <p:spPr>
          <a:xfrm>
            <a:off x="770010" y="1470602"/>
            <a:ext cx="9745589" cy="470636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a:rPr>
              <a:t>In order to display the total payload mass carried by boosters launched by NASA (CRS), input the following query:</a:t>
            </a:r>
            <a:endParaRPr lang="en-US" sz="22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pic>
        <p:nvPicPr>
          <p:cNvPr id="7" name="Imagem 7">
            <a:extLst>
              <a:ext uri="{FF2B5EF4-FFF2-40B4-BE49-F238E27FC236}">
                <a16:creationId xmlns:a16="http://schemas.microsoft.com/office/drawing/2014/main" id="{829D9A68-B768-4510-B32D-E7DF59C2C229}"/>
              </a:ext>
            </a:extLst>
          </p:cNvPr>
          <p:cNvPicPr>
            <a:picLocks noChangeAspect="1"/>
          </p:cNvPicPr>
          <p:nvPr/>
        </p:nvPicPr>
        <p:blipFill>
          <a:blip r:embed="rId3"/>
          <a:stretch>
            <a:fillRect/>
          </a:stretch>
        </p:blipFill>
        <p:spPr>
          <a:xfrm>
            <a:off x="1000991" y="2635184"/>
            <a:ext cx="6587836" cy="496588"/>
          </a:xfrm>
          <a:prstGeom prst="rect">
            <a:avLst/>
          </a:prstGeom>
        </p:spPr>
      </p:pic>
      <p:pic>
        <p:nvPicPr>
          <p:cNvPr id="8" name="Imagem 8">
            <a:extLst>
              <a:ext uri="{FF2B5EF4-FFF2-40B4-BE49-F238E27FC236}">
                <a16:creationId xmlns:a16="http://schemas.microsoft.com/office/drawing/2014/main" id="{44195277-166C-418E-8AA7-DA0F7AA94639}"/>
              </a:ext>
            </a:extLst>
          </p:cNvPr>
          <p:cNvPicPr>
            <a:picLocks noChangeAspect="1"/>
          </p:cNvPicPr>
          <p:nvPr/>
        </p:nvPicPr>
        <p:blipFill>
          <a:blip r:embed="rId4"/>
          <a:stretch>
            <a:fillRect/>
          </a:stretch>
        </p:blipFill>
        <p:spPr>
          <a:xfrm>
            <a:off x="1002289" y="4443845"/>
            <a:ext cx="1476375" cy="1529195"/>
          </a:xfrm>
          <a:prstGeom prst="rect">
            <a:avLst/>
          </a:prstGeom>
        </p:spPr>
      </p:pic>
      <p:sp>
        <p:nvSpPr>
          <p:cNvPr id="9" name="CaixaDeTexto 8">
            <a:extLst>
              <a:ext uri="{FF2B5EF4-FFF2-40B4-BE49-F238E27FC236}">
                <a16:creationId xmlns:a16="http://schemas.microsoft.com/office/drawing/2014/main" id="{50D043CB-03BA-43B2-8E39-715239FC743D}"/>
              </a:ext>
            </a:extLst>
          </p:cNvPr>
          <p:cNvSpPr txBox="1"/>
          <p:nvPr/>
        </p:nvSpPr>
        <p:spPr>
          <a:xfrm>
            <a:off x="7928264" y="2542309"/>
            <a:ext cx="31155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rPr>
              <a:t>This</a:t>
            </a:r>
            <a:r>
              <a:rPr lang="pt-BR" dirty="0">
                <a:latin typeface="Abadi"/>
              </a:rPr>
              <a:t> query </a:t>
            </a:r>
            <a:r>
              <a:rPr lang="pt-BR" dirty="0" err="1">
                <a:latin typeface="Abadi"/>
              </a:rPr>
              <a:t>sums</a:t>
            </a:r>
            <a:r>
              <a:rPr lang="pt-BR" dirty="0">
                <a:latin typeface="Abadi"/>
              </a:rPr>
              <a:t> </a:t>
            </a:r>
            <a:r>
              <a:rPr lang="pt-BR" dirty="0" err="1">
                <a:latin typeface="Abadi"/>
              </a:rPr>
              <a:t>all</a:t>
            </a:r>
            <a:r>
              <a:rPr lang="pt-BR" dirty="0">
                <a:latin typeface="Abadi"/>
              </a:rPr>
              <a:t> </a:t>
            </a:r>
            <a:r>
              <a:rPr lang="pt-BR" dirty="0" err="1">
                <a:latin typeface="Abadi"/>
              </a:rPr>
              <a:t>values</a:t>
            </a:r>
            <a:r>
              <a:rPr lang="pt-BR" dirty="0">
                <a:latin typeface="Abadi"/>
              </a:rPr>
              <a:t> </a:t>
            </a:r>
            <a:r>
              <a:rPr lang="pt-BR" dirty="0" err="1">
                <a:latin typeface="Abadi"/>
              </a:rPr>
              <a:t>from</a:t>
            </a:r>
            <a:r>
              <a:rPr lang="pt-BR" dirty="0">
                <a:latin typeface="Abadi"/>
              </a:rPr>
              <a:t> </a:t>
            </a:r>
            <a:r>
              <a:rPr lang="pt-BR" dirty="0" err="1">
                <a:latin typeface="Abadi"/>
              </a:rPr>
              <a:t>the</a:t>
            </a:r>
            <a:r>
              <a:rPr lang="pt-BR" dirty="0">
                <a:latin typeface="Abadi"/>
              </a:rPr>
              <a:t> </a:t>
            </a:r>
            <a:r>
              <a:rPr lang="pt-BR" dirty="0" err="1">
                <a:latin typeface="Abadi"/>
              </a:rPr>
              <a:t>payload_mass</a:t>
            </a:r>
            <a:r>
              <a:rPr lang="pt-BR" dirty="0">
                <a:latin typeface="Abadi"/>
              </a:rPr>
              <a:t> </a:t>
            </a:r>
            <a:r>
              <a:rPr lang="pt-BR" dirty="0" err="1">
                <a:latin typeface="Abadi"/>
              </a:rPr>
              <a:t>column</a:t>
            </a:r>
            <a:r>
              <a:rPr lang="pt-BR" dirty="0">
                <a:latin typeface="Abadi"/>
              </a:rPr>
              <a:t> </a:t>
            </a:r>
            <a:r>
              <a:rPr lang="pt-BR" dirty="0" err="1">
                <a:latin typeface="Abadi"/>
              </a:rPr>
              <a:t>where</a:t>
            </a:r>
            <a:r>
              <a:rPr lang="pt-BR" dirty="0">
                <a:latin typeface="Abadi"/>
              </a:rPr>
              <a:t> </a:t>
            </a:r>
            <a:r>
              <a:rPr lang="pt-BR" dirty="0" err="1">
                <a:latin typeface="Abadi"/>
              </a:rPr>
              <a:t>the</a:t>
            </a:r>
            <a:r>
              <a:rPr lang="pt-BR" dirty="0">
                <a:latin typeface="Abadi"/>
              </a:rPr>
              <a:t> </a:t>
            </a:r>
            <a:r>
              <a:rPr lang="pt-BR" dirty="0" err="1">
                <a:latin typeface="Abadi"/>
              </a:rPr>
              <a:t>costumer</a:t>
            </a:r>
            <a:r>
              <a:rPr lang="pt-BR" dirty="0">
                <a:latin typeface="Abadi"/>
              </a:rPr>
              <a:t> </a:t>
            </a:r>
            <a:r>
              <a:rPr lang="pt-BR" dirty="0" err="1">
                <a:latin typeface="Abadi"/>
              </a:rPr>
              <a:t>is</a:t>
            </a:r>
            <a:r>
              <a:rPr lang="pt-BR" dirty="0">
                <a:latin typeface="Abadi"/>
              </a:rPr>
              <a:t> NASA.</a:t>
            </a:r>
            <a:endParaRPr lang="pt-BR">
              <a:latin typeface="Abadi"/>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72B54C00-0329-440B-97B7-B3FE6770636F}"/>
              </a:ext>
            </a:extLst>
          </p:cNvPr>
          <p:cNvSpPr txBox="1">
            <a:spLocks/>
          </p:cNvSpPr>
          <p:nvPr/>
        </p:nvSpPr>
        <p:spPr>
          <a:xfrm>
            <a:off x="770010" y="1531215"/>
            <a:ext cx="9745589" cy="46457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a:rPr>
              <a:t>In order to display average payload mass carried by booster version F9 v1.1, input the following query:</a:t>
            </a:r>
            <a:endParaRPr lang="en-US" sz="2200" dirty="0">
              <a:latin typeface="Abadi" panose="020B0604020104020204" pitchFamily="34" charset="0"/>
            </a:endParaRPr>
          </a:p>
          <a:p>
            <a:pPr marL="0" indent="0">
              <a:lnSpc>
                <a:spcPct val="100000"/>
              </a:lnSpc>
              <a:spcBef>
                <a:spcPts val="1400"/>
              </a:spcBef>
              <a:buNone/>
            </a:pPr>
            <a:endParaRPr lang="en-US" sz="2200" dirty="0">
              <a:solidFill>
                <a:srgbClr val="000000"/>
              </a:solidFill>
              <a:latin typeface="Abadi"/>
            </a:endParaRPr>
          </a:p>
          <a:p>
            <a:pPr marL="0" indent="0">
              <a:lnSpc>
                <a:spcPct val="100000"/>
              </a:lnSpc>
              <a:spcBef>
                <a:spcPts val="1400"/>
              </a:spcBef>
              <a:buNone/>
            </a:pPr>
            <a:endParaRPr lang="en-US" sz="2200" dirty="0">
              <a:solidFill>
                <a:srgbClr val="000000"/>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pic>
        <p:nvPicPr>
          <p:cNvPr id="7" name="Imagem 7">
            <a:extLst>
              <a:ext uri="{FF2B5EF4-FFF2-40B4-BE49-F238E27FC236}">
                <a16:creationId xmlns:a16="http://schemas.microsoft.com/office/drawing/2014/main" id="{0124D459-A59B-41FE-9C6E-F10FBF932693}"/>
              </a:ext>
            </a:extLst>
          </p:cNvPr>
          <p:cNvPicPr>
            <a:picLocks noChangeAspect="1"/>
          </p:cNvPicPr>
          <p:nvPr/>
        </p:nvPicPr>
        <p:blipFill>
          <a:blip r:embed="rId3"/>
          <a:stretch>
            <a:fillRect/>
          </a:stretch>
        </p:blipFill>
        <p:spPr>
          <a:xfrm>
            <a:off x="767196" y="2761910"/>
            <a:ext cx="8250382" cy="572179"/>
          </a:xfrm>
          <a:prstGeom prst="rect">
            <a:avLst/>
          </a:prstGeom>
        </p:spPr>
      </p:pic>
      <p:pic>
        <p:nvPicPr>
          <p:cNvPr id="8" name="Imagem 8" descr="Uma imagem contendo Aplicativo&#10;&#10;Descrição gerada automaticamente">
            <a:extLst>
              <a:ext uri="{FF2B5EF4-FFF2-40B4-BE49-F238E27FC236}">
                <a16:creationId xmlns:a16="http://schemas.microsoft.com/office/drawing/2014/main" id="{F28540CC-8B88-4DD8-999D-5D08B8821C84}"/>
              </a:ext>
            </a:extLst>
          </p:cNvPr>
          <p:cNvPicPr>
            <a:picLocks noChangeAspect="1"/>
          </p:cNvPicPr>
          <p:nvPr/>
        </p:nvPicPr>
        <p:blipFill>
          <a:blip r:embed="rId4"/>
          <a:stretch>
            <a:fillRect/>
          </a:stretch>
        </p:blipFill>
        <p:spPr>
          <a:xfrm>
            <a:off x="766329" y="4418734"/>
            <a:ext cx="1194954" cy="1293668"/>
          </a:xfrm>
          <a:prstGeom prst="rect">
            <a:avLst/>
          </a:prstGeom>
        </p:spPr>
      </p:pic>
      <p:sp>
        <p:nvSpPr>
          <p:cNvPr id="9" name="CaixaDeTexto 8">
            <a:extLst>
              <a:ext uri="{FF2B5EF4-FFF2-40B4-BE49-F238E27FC236}">
                <a16:creationId xmlns:a16="http://schemas.microsoft.com/office/drawing/2014/main" id="{B6A71371-CF86-4855-8C2E-1ED5486A725A}"/>
              </a:ext>
            </a:extLst>
          </p:cNvPr>
          <p:cNvSpPr txBox="1"/>
          <p:nvPr/>
        </p:nvSpPr>
        <p:spPr>
          <a:xfrm>
            <a:off x="9105900" y="2594263"/>
            <a:ext cx="289040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cs typeface="Calibri"/>
              </a:rPr>
              <a:t>This</a:t>
            </a:r>
            <a:r>
              <a:rPr lang="pt-BR" dirty="0">
                <a:latin typeface="Abadi"/>
                <a:cs typeface="Calibri"/>
              </a:rPr>
              <a:t> query </a:t>
            </a:r>
            <a:r>
              <a:rPr lang="pt-BR" dirty="0" err="1">
                <a:latin typeface="Abadi"/>
                <a:cs typeface="Calibri"/>
              </a:rPr>
              <a:t>averages</a:t>
            </a:r>
            <a:r>
              <a:rPr lang="pt-BR" dirty="0">
                <a:latin typeface="Abadi"/>
                <a:cs typeface="Calibri"/>
              </a:rPr>
              <a:t> </a:t>
            </a:r>
            <a:r>
              <a:rPr lang="pt-BR" dirty="0" err="1">
                <a:latin typeface="Abadi"/>
                <a:cs typeface="Calibri"/>
              </a:rPr>
              <a:t>the</a:t>
            </a:r>
            <a:r>
              <a:rPr lang="pt-BR" dirty="0">
                <a:latin typeface="Abadi"/>
                <a:cs typeface="Calibri"/>
              </a:rPr>
              <a:t> </a:t>
            </a:r>
            <a:r>
              <a:rPr lang="pt-BR" dirty="0" err="1">
                <a:latin typeface="Abadi"/>
                <a:cs typeface="Calibri"/>
              </a:rPr>
              <a:t>entire</a:t>
            </a:r>
            <a:r>
              <a:rPr lang="pt-BR" dirty="0">
                <a:latin typeface="Abadi"/>
                <a:cs typeface="Calibri"/>
              </a:rPr>
              <a:t> </a:t>
            </a:r>
            <a:r>
              <a:rPr lang="pt-BR" dirty="0" err="1">
                <a:latin typeface="Abadi"/>
                <a:cs typeface="Calibri"/>
              </a:rPr>
              <a:t>payload_mass</a:t>
            </a:r>
            <a:r>
              <a:rPr lang="pt-BR" dirty="0">
                <a:latin typeface="Abadi"/>
                <a:cs typeface="Calibri"/>
              </a:rPr>
              <a:t> </a:t>
            </a:r>
            <a:r>
              <a:rPr lang="pt-BR" dirty="0" err="1">
                <a:latin typeface="Abadi"/>
                <a:cs typeface="Calibri"/>
              </a:rPr>
              <a:t>column</a:t>
            </a:r>
            <a:r>
              <a:rPr lang="pt-BR" dirty="0">
                <a:latin typeface="Abadi"/>
                <a:cs typeface="Calibri"/>
              </a:rPr>
              <a:t> </a:t>
            </a:r>
            <a:r>
              <a:rPr lang="pt-BR" dirty="0" err="1">
                <a:latin typeface="Abadi"/>
                <a:cs typeface="Calibri"/>
              </a:rPr>
              <a:t>where</a:t>
            </a:r>
            <a:r>
              <a:rPr lang="pt-BR" dirty="0">
                <a:latin typeface="Abadi"/>
                <a:cs typeface="Calibri"/>
              </a:rPr>
              <a:t> </a:t>
            </a:r>
            <a:r>
              <a:rPr lang="pt-BR" dirty="0" err="1">
                <a:latin typeface="Abadi"/>
                <a:cs typeface="Calibri"/>
              </a:rPr>
              <a:t>the</a:t>
            </a:r>
            <a:r>
              <a:rPr lang="pt-BR" dirty="0">
                <a:latin typeface="Abadi"/>
                <a:cs typeface="Calibri"/>
              </a:rPr>
              <a:t> </a:t>
            </a:r>
            <a:r>
              <a:rPr lang="pt-BR" dirty="0" err="1">
                <a:latin typeface="Abadi"/>
                <a:cs typeface="Calibri"/>
              </a:rPr>
              <a:t>booster</a:t>
            </a:r>
            <a:r>
              <a:rPr lang="pt-BR" dirty="0">
                <a:latin typeface="Abadi"/>
                <a:cs typeface="Calibri"/>
              </a:rPr>
              <a:t> </a:t>
            </a:r>
            <a:r>
              <a:rPr lang="pt-BR" dirty="0" err="1">
                <a:latin typeface="Abadi"/>
                <a:cs typeface="Calibri"/>
              </a:rPr>
              <a:t>version</a:t>
            </a:r>
            <a:r>
              <a:rPr lang="pt-BR" dirty="0">
                <a:latin typeface="Abadi"/>
                <a:cs typeface="Calibri"/>
              </a:rPr>
              <a:t> </a:t>
            </a:r>
            <a:r>
              <a:rPr lang="pt-BR" dirty="0" err="1">
                <a:latin typeface="Abadi"/>
                <a:cs typeface="Calibri"/>
              </a:rPr>
              <a:t>is</a:t>
            </a:r>
            <a:r>
              <a:rPr lang="pt-BR" dirty="0">
                <a:latin typeface="Abadi"/>
                <a:cs typeface="Calibri"/>
              </a:rPr>
              <a:t> </a:t>
            </a:r>
            <a:r>
              <a:rPr lang="pt-BR" dirty="0" err="1">
                <a:latin typeface="Abadi"/>
                <a:cs typeface="Calibri"/>
              </a:rPr>
              <a:t>equal</a:t>
            </a:r>
            <a:r>
              <a:rPr lang="pt-BR" dirty="0">
                <a:latin typeface="Abadi"/>
                <a:cs typeface="Calibri"/>
              </a:rPr>
              <a:t> </a:t>
            </a:r>
            <a:r>
              <a:rPr lang="pt-BR" dirty="0" err="1">
                <a:latin typeface="Abadi"/>
                <a:cs typeface="Calibri"/>
              </a:rPr>
              <a:t>to</a:t>
            </a:r>
            <a:r>
              <a:rPr lang="pt-BR" dirty="0">
                <a:latin typeface="Abadi"/>
                <a:cs typeface="Calibri"/>
              </a:rPr>
              <a:t>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EC9C5024-55D9-4C18-99D5-F8F4D6FF6F4B}"/>
              </a:ext>
            </a:extLst>
          </p:cNvPr>
          <p:cNvSpPr txBox="1">
            <a:spLocks/>
          </p:cNvSpPr>
          <p:nvPr/>
        </p:nvSpPr>
        <p:spPr>
          <a:xfrm>
            <a:off x="770010" y="1435966"/>
            <a:ext cx="9745589" cy="47409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a:rPr>
              <a:t>In order to display the date when the first successful landing outcome in ground pad was achieved, input the following query:</a:t>
            </a:r>
            <a:endParaRPr lang="en-US" sz="22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pic>
        <p:nvPicPr>
          <p:cNvPr id="7" name="Imagem 7">
            <a:extLst>
              <a:ext uri="{FF2B5EF4-FFF2-40B4-BE49-F238E27FC236}">
                <a16:creationId xmlns:a16="http://schemas.microsoft.com/office/drawing/2014/main" id="{DE2E96A0-1E57-4003-92D4-2078EA1DE86B}"/>
              </a:ext>
            </a:extLst>
          </p:cNvPr>
          <p:cNvPicPr>
            <a:picLocks noChangeAspect="1"/>
          </p:cNvPicPr>
          <p:nvPr/>
        </p:nvPicPr>
        <p:blipFill>
          <a:blip r:embed="rId3"/>
          <a:stretch>
            <a:fillRect/>
          </a:stretch>
        </p:blipFill>
        <p:spPr>
          <a:xfrm>
            <a:off x="862446" y="2501628"/>
            <a:ext cx="8319655" cy="581858"/>
          </a:xfrm>
          <a:prstGeom prst="rect">
            <a:avLst/>
          </a:prstGeom>
        </p:spPr>
      </p:pic>
      <p:pic>
        <p:nvPicPr>
          <p:cNvPr id="8" name="Imagem 8" descr="Uma imagem contendo Texto&#10;&#10;Descrição gerada automaticamente">
            <a:extLst>
              <a:ext uri="{FF2B5EF4-FFF2-40B4-BE49-F238E27FC236}">
                <a16:creationId xmlns:a16="http://schemas.microsoft.com/office/drawing/2014/main" id="{20BE7671-E6DF-4568-AA16-7E4CCA109B0D}"/>
              </a:ext>
            </a:extLst>
          </p:cNvPr>
          <p:cNvPicPr>
            <a:picLocks noChangeAspect="1"/>
          </p:cNvPicPr>
          <p:nvPr/>
        </p:nvPicPr>
        <p:blipFill>
          <a:blip r:embed="rId4"/>
          <a:stretch>
            <a:fillRect/>
          </a:stretch>
        </p:blipFill>
        <p:spPr>
          <a:xfrm>
            <a:off x="975447" y="4381068"/>
            <a:ext cx="1417493" cy="936047"/>
          </a:xfrm>
          <a:prstGeom prst="rect">
            <a:avLst/>
          </a:prstGeom>
        </p:spPr>
      </p:pic>
      <p:sp>
        <p:nvSpPr>
          <p:cNvPr id="9" name="CaixaDeTexto 8">
            <a:extLst>
              <a:ext uri="{FF2B5EF4-FFF2-40B4-BE49-F238E27FC236}">
                <a16:creationId xmlns:a16="http://schemas.microsoft.com/office/drawing/2014/main" id="{A12D4B4F-3614-45A4-8431-12631BB7B48D}"/>
              </a:ext>
            </a:extLst>
          </p:cNvPr>
          <p:cNvSpPr txBox="1"/>
          <p:nvPr/>
        </p:nvSpPr>
        <p:spPr>
          <a:xfrm>
            <a:off x="9305060" y="2204604"/>
            <a:ext cx="295967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rPr>
              <a:t>This</a:t>
            </a:r>
            <a:r>
              <a:rPr lang="pt-BR" dirty="0">
                <a:latin typeface="Abadi"/>
              </a:rPr>
              <a:t> query </a:t>
            </a:r>
            <a:r>
              <a:rPr lang="pt-BR" dirty="0" err="1">
                <a:latin typeface="Abadi"/>
              </a:rPr>
              <a:t>selects</a:t>
            </a:r>
            <a:r>
              <a:rPr lang="pt-BR" dirty="0">
                <a:latin typeface="Abadi"/>
              </a:rPr>
              <a:t> </a:t>
            </a:r>
            <a:r>
              <a:rPr lang="pt-BR" dirty="0" err="1">
                <a:latin typeface="Abadi"/>
              </a:rPr>
              <a:t>the</a:t>
            </a:r>
            <a:r>
              <a:rPr lang="pt-BR" dirty="0">
                <a:latin typeface="Abadi"/>
              </a:rPr>
              <a:t> </a:t>
            </a:r>
            <a:r>
              <a:rPr lang="pt-BR" dirty="0" err="1">
                <a:latin typeface="Abadi"/>
              </a:rPr>
              <a:t>smallest</a:t>
            </a:r>
            <a:r>
              <a:rPr lang="pt-BR" dirty="0">
                <a:latin typeface="Abadi"/>
              </a:rPr>
              <a:t> date </a:t>
            </a:r>
            <a:r>
              <a:rPr lang="pt-BR" dirty="0" err="1">
                <a:latin typeface="Abadi"/>
              </a:rPr>
              <a:t>from</a:t>
            </a:r>
            <a:r>
              <a:rPr lang="pt-BR" dirty="0">
                <a:latin typeface="Abadi"/>
              </a:rPr>
              <a:t> </a:t>
            </a:r>
            <a:r>
              <a:rPr lang="pt-BR" dirty="0" err="1">
                <a:latin typeface="Abadi"/>
              </a:rPr>
              <a:t>the</a:t>
            </a:r>
            <a:r>
              <a:rPr lang="pt-BR" dirty="0">
                <a:latin typeface="Abadi"/>
              </a:rPr>
              <a:t> date </a:t>
            </a:r>
            <a:r>
              <a:rPr lang="pt-BR" dirty="0" err="1">
                <a:latin typeface="Abadi"/>
              </a:rPr>
              <a:t>column</a:t>
            </a:r>
            <a:r>
              <a:rPr lang="pt-BR" dirty="0">
                <a:latin typeface="Abadi"/>
              </a:rPr>
              <a:t> </a:t>
            </a:r>
            <a:r>
              <a:rPr lang="pt-BR" dirty="0" err="1">
                <a:latin typeface="Abadi"/>
              </a:rPr>
              <a:t>where</a:t>
            </a:r>
            <a:r>
              <a:rPr lang="pt-BR" dirty="0">
                <a:latin typeface="Abadi"/>
              </a:rPr>
              <a:t> </a:t>
            </a:r>
            <a:r>
              <a:rPr lang="pt-BR" dirty="0" err="1">
                <a:latin typeface="Abadi"/>
              </a:rPr>
              <a:t>the</a:t>
            </a:r>
            <a:r>
              <a:rPr lang="pt-BR" dirty="0">
                <a:latin typeface="Abadi"/>
              </a:rPr>
              <a:t> </a:t>
            </a:r>
            <a:r>
              <a:rPr lang="pt-BR" dirty="0" err="1">
                <a:latin typeface="Abadi"/>
              </a:rPr>
              <a:t>values</a:t>
            </a:r>
            <a:r>
              <a:rPr lang="pt-BR" dirty="0">
                <a:latin typeface="Abadi"/>
              </a:rPr>
              <a:t> in </a:t>
            </a:r>
            <a:r>
              <a:rPr lang="pt-BR" dirty="0" err="1">
                <a:latin typeface="Abadi"/>
              </a:rPr>
              <a:t>the</a:t>
            </a:r>
            <a:r>
              <a:rPr lang="pt-BR" dirty="0">
                <a:latin typeface="Abadi"/>
              </a:rPr>
              <a:t> </a:t>
            </a:r>
            <a:r>
              <a:rPr lang="pt-BR" dirty="0" err="1">
                <a:latin typeface="Abadi"/>
              </a:rPr>
              <a:t>column</a:t>
            </a:r>
            <a:r>
              <a:rPr lang="pt-BR" dirty="0">
                <a:latin typeface="Abadi"/>
              </a:rPr>
              <a:t> </a:t>
            </a:r>
            <a:r>
              <a:rPr lang="pt-BR" dirty="0" err="1">
                <a:latin typeface="Abadi"/>
              </a:rPr>
              <a:t>landing_outcome</a:t>
            </a:r>
            <a:r>
              <a:rPr lang="pt-BR" dirty="0">
                <a:latin typeface="Abadi"/>
              </a:rPr>
              <a:t> start </a:t>
            </a:r>
            <a:r>
              <a:rPr lang="pt-BR" dirty="0" err="1">
                <a:latin typeface="Abadi"/>
              </a:rPr>
              <a:t>with</a:t>
            </a:r>
            <a:r>
              <a:rPr lang="pt-BR" dirty="0">
                <a:latin typeface="Abadi"/>
              </a:rPr>
              <a:t> "</a:t>
            </a:r>
            <a:r>
              <a:rPr lang="pt-BR" dirty="0" err="1">
                <a:latin typeface="Abadi"/>
              </a:rPr>
              <a:t>Success</a:t>
            </a:r>
            <a:r>
              <a:rPr lang="pt-BR" dirty="0">
                <a:latin typeface="Abadi"/>
              </a:rPr>
              <a:t>".</a:t>
            </a:r>
            <a:endParaRPr lang="pt-BR" dirty="0">
              <a:latin typeface="Abadi"/>
              <a:cs typeface="Calibri"/>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39C6DB6B-9E75-4E13-AC78-6EF32763C8EB}"/>
              </a:ext>
            </a:extLst>
          </p:cNvPr>
          <p:cNvSpPr txBox="1">
            <a:spLocks/>
          </p:cNvSpPr>
          <p:nvPr/>
        </p:nvSpPr>
        <p:spPr>
          <a:xfrm>
            <a:off x="770010" y="1470603"/>
            <a:ext cx="9745589" cy="47063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a:rPr>
              <a:t>In order to list the names of the boosters which have success in drone ship and have payload mass greater than 4000 but less than 6000, input the following query:</a:t>
            </a:r>
            <a:endParaRPr lang="en-US" sz="2200" dirty="0">
              <a:latin typeface="Abadi" panose="020B0604020104020204" pitchFamily="34" charset="0"/>
            </a:endParaRPr>
          </a:p>
          <a:p>
            <a:pPr marL="0" indent="0">
              <a:lnSpc>
                <a:spcPct val="100000"/>
              </a:lnSpc>
              <a:spcBef>
                <a:spcPts val="1400"/>
              </a:spcBef>
              <a:buNone/>
            </a:pPr>
            <a:endParaRPr lang="en-US" sz="2200" dirty="0">
              <a:solidFill>
                <a:srgbClr val="000000"/>
              </a:solidFill>
              <a:latin typeface="Abadi"/>
            </a:endParaRPr>
          </a:p>
          <a:p>
            <a:pPr marL="0" indent="0">
              <a:lnSpc>
                <a:spcPct val="100000"/>
              </a:lnSpc>
              <a:spcBef>
                <a:spcPts val="1400"/>
              </a:spcBef>
              <a:buNone/>
            </a:pPr>
            <a:endParaRPr lang="en-US" sz="2200" dirty="0">
              <a:solidFill>
                <a:srgbClr val="000000"/>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pic>
        <p:nvPicPr>
          <p:cNvPr id="3" name="Imagem 6" descr="Interface gráfica do usuário, Aplicativo&#10;&#10;Descrição gerada automaticamente">
            <a:extLst>
              <a:ext uri="{FF2B5EF4-FFF2-40B4-BE49-F238E27FC236}">
                <a16:creationId xmlns:a16="http://schemas.microsoft.com/office/drawing/2014/main" id="{E36083EE-A844-4EE7-99E0-BA7CCA955696}"/>
              </a:ext>
            </a:extLst>
          </p:cNvPr>
          <p:cNvPicPr>
            <a:picLocks noChangeAspect="1"/>
          </p:cNvPicPr>
          <p:nvPr/>
        </p:nvPicPr>
        <p:blipFill>
          <a:blip r:embed="rId3"/>
          <a:stretch>
            <a:fillRect/>
          </a:stretch>
        </p:blipFill>
        <p:spPr>
          <a:xfrm>
            <a:off x="1161013" y="4257177"/>
            <a:ext cx="1653887" cy="2058266"/>
          </a:xfrm>
          <a:prstGeom prst="rect">
            <a:avLst/>
          </a:prstGeom>
        </p:spPr>
      </p:pic>
      <p:pic>
        <p:nvPicPr>
          <p:cNvPr id="7" name="Imagem 8">
            <a:extLst>
              <a:ext uri="{FF2B5EF4-FFF2-40B4-BE49-F238E27FC236}">
                <a16:creationId xmlns:a16="http://schemas.microsoft.com/office/drawing/2014/main" id="{1D874764-1488-4696-B8B0-D1963B21D131}"/>
              </a:ext>
            </a:extLst>
          </p:cNvPr>
          <p:cNvPicPr>
            <a:picLocks noChangeAspect="1"/>
          </p:cNvPicPr>
          <p:nvPr/>
        </p:nvPicPr>
        <p:blipFill>
          <a:blip r:embed="rId4"/>
          <a:stretch>
            <a:fillRect/>
          </a:stretch>
        </p:blipFill>
        <p:spPr>
          <a:xfrm>
            <a:off x="767194" y="3027924"/>
            <a:ext cx="10796155" cy="403832"/>
          </a:xfrm>
          <a:prstGeom prst="rect">
            <a:avLst/>
          </a:prstGeom>
        </p:spPr>
      </p:pic>
      <p:sp>
        <p:nvSpPr>
          <p:cNvPr id="9" name="CaixaDeTexto 8">
            <a:extLst>
              <a:ext uri="{FF2B5EF4-FFF2-40B4-BE49-F238E27FC236}">
                <a16:creationId xmlns:a16="http://schemas.microsoft.com/office/drawing/2014/main" id="{5545B08F-0D74-45C6-B4DF-DDF1AABE0133}"/>
              </a:ext>
            </a:extLst>
          </p:cNvPr>
          <p:cNvSpPr txBox="1"/>
          <p:nvPr/>
        </p:nvSpPr>
        <p:spPr>
          <a:xfrm>
            <a:off x="5979968" y="3997036"/>
            <a:ext cx="49599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rPr>
              <a:t>This</a:t>
            </a:r>
            <a:r>
              <a:rPr lang="pt-BR" dirty="0">
                <a:latin typeface="Abadi"/>
              </a:rPr>
              <a:t> query </a:t>
            </a:r>
            <a:r>
              <a:rPr lang="pt-BR" dirty="0" err="1">
                <a:latin typeface="Abadi"/>
              </a:rPr>
              <a:t>selects</a:t>
            </a:r>
            <a:r>
              <a:rPr lang="pt-BR" dirty="0">
                <a:latin typeface="Abadi"/>
              </a:rPr>
              <a:t> </a:t>
            </a:r>
            <a:r>
              <a:rPr lang="pt-BR" dirty="0" err="1">
                <a:latin typeface="Abadi"/>
              </a:rPr>
              <a:t>the</a:t>
            </a:r>
            <a:r>
              <a:rPr lang="pt-BR" dirty="0">
                <a:latin typeface="Abadi"/>
              </a:rPr>
              <a:t> </a:t>
            </a:r>
            <a:r>
              <a:rPr lang="pt-BR" dirty="0" err="1">
                <a:latin typeface="Abadi"/>
              </a:rPr>
              <a:t>booster_version</a:t>
            </a:r>
            <a:r>
              <a:rPr lang="pt-BR" dirty="0">
                <a:latin typeface="Abadi"/>
              </a:rPr>
              <a:t> </a:t>
            </a:r>
            <a:r>
              <a:rPr lang="pt-BR" dirty="0" err="1">
                <a:latin typeface="Abadi"/>
              </a:rPr>
              <a:t>column</a:t>
            </a:r>
            <a:r>
              <a:rPr lang="pt-BR" dirty="0">
                <a:latin typeface="Abadi"/>
              </a:rPr>
              <a:t> </a:t>
            </a:r>
            <a:r>
              <a:rPr lang="pt-BR" dirty="0" err="1">
                <a:latin typeface="Abadi"/>
              </a:rPr>
              <a:t>where</a:t>
            </a:r>
            <a:r>
              <a:rPr lang="pt-BR" dirty="0">
                <a:latin typeface="Abadi"/>
              </a:rPr>
              <a:t> </a:t>
            </a:r>
            <a:r>
              <a:rPr lang="pt-BR" dirty="0" err="1">
                <a:latin typeface="Abadi"/>
              </a:rPr>
              <a:t>the</a:t>
            </a:r>
            <a:r>
              <a:rPr lang="pt-BR" dirty="0">
                <a:latin typeface="Abadi"/>
              </a:rPr>
              <a:t> </a:t>
            </a:r>
            <a:r>
              <a:rPr lang="pt-BR" dirty="0" err="1">
                <a:latin typeface="Abadi"/>
              </a:rPr>
              <a:t>values</a:t>
            </a:r>
            <a:r>
              <a:rPr lang="pt-BR" dirty="0">
                <a:latin typeface="Abadi"/>
              </a:rPr>
              <a:t> in </a:t>
            </a:r>
            <a:r>
              <a:rPr lang="pt-BR" dirty="0" err="1">
                <a:latin typeface="Abadi"/>
              </a:rPr>
              <a:t>the</a:t>
            </a:r>
            <a:r>
              <a:rPr lang="pt-BR" dirty="0">
                <a:latin typeface="Abadi"/>
              </a:rPr>
              <a:t> </a:t>
            </a:r>
            <a:r>
              <a:rPr lang="pt-BR" dirty="0" err="1">
                <a:latin typeface="Abadi"/>
              </a:rPr>
              <a:t>landing_outcome</a:t>
            </a:r>
            <a:r>
              <a:rPr lang="pt-BR" dirty="0">
                <a:latin typeface="Abadi"/>
              </a:rPr>
              <a:t> </a:t>
            </a:r>
            <a:r>
              <a:rPr lang="pt-BR" dirty="0" err="1">
                <a:latin typeface="Abadi"/>
              </a:rPr>
              <a:t>column</a:t>
            </a:r>
            <a:r>
              <a:rPr lang="pt-BR" dirty="0">
                <a:latin typeface="Abadi"/>
              </a:rPr>
              <a:t> are </a:t>
            </a:r>
            <a:r>
              <a:rPr lang="pt-BR" dirty="0" err="1">
                <a:latin typeface="Abadi"/>
              </a:rPr>
              <a:t>equal</a:t>
            </a:r>
            <a:r>
              <a:rPr lang="pt-BR" dirty="0">
                <a:latin typeface="Abadi"/>
              </a:rPr>
              <a:t> </a:t>
            </a:r>
            <a:r>
              <a:rPr lang="pt-BR" dirty="0" err="1">
                <a:latin typeface="Abadi"/>
              </a:rPr>
              <a:t>to</a:t>
            </a:r>
            <a:r>
              <a:rPr lang="pt-BR" dirty="0">
                <a:latin typeface="Abadi"/>
              </a:rPr>
              <a:t> "</a:t>
            </a:r>
            <a:r>
              <a:rPr lang="pt-BR" dirty="0" err="1">
                <a:latin typeface="Abadi"/>
              </a:rPr>
              <a:t>Success</a:t>
            </a:r>
            <a:r>
              <a:rPr lang="pt-BR" dirty="0">
                <a:latin typeface="Abadi"/>
              </a:rPr>
              <a:t> (drone </a:t>
            </a:r>
            <a:r>
              <a:rPr lang="pt-BR" dirty="0" err="1">
                <a:latin typeface="Abadi"/>
              </a:rPr>
              <a:t>ship</a:t>
            </a:r>
            <a:r>
              <a:rPr lang="pt-BR" dirty="0">
                <a:latin typeface="Abadi"/>
              </a:rPr>
              <a:t>)" AND </a:t>
            </a:r>
            <a:r>
              <a:rPr lang="pt-BR" dirty="0" err="1">
                <a:latin typeface="Abadi"/>
              </a:rPr>
              <a:t>the</a:t>
            </a:r>
            <a:r>
              <a:rPr lang="pt-BR" dirty="0">
                <a:latin typeface="Abadi"/>
              </a:rPr>
              <a:t> </a:t>
            </a:r>
            <a:r>
              <a:rPr lang="pt-BR" dirty="0" err="1">
                <a:latin typeface="Abadi"/>
              </a:rPr>
              <a:t>values</a:t>
            </a:r>
            <a:r>
              <a:rPr lang="pt-BR" dirty="0">
                <a:latin typeface="Abadi"/>
              </a:rPr>
              <a:t> in </a:t>
            </a:r>
            <a:r>
              <a:rPr lang="pt-BR" dirty="0" err="1">
                <a:latin typeface="Abadi"/>
              </a:rPr>
              <a:t>the</a:t>
            </a:r>
            <a:r>
              <a:rPr lang="pt-BR" dirty="0">
                <a:latin typeface="Abadi"/>
              </a:rPr>
              <a:t> </a:t>
            </a:r>
            <a:r>
              <a:rPr lang="pt-BR" dirty="0" err="1">
                <a:latin typeface="Abadi"/>
              </a:rPr>
              <a:t>payload_mass</a:t>
            </a:r>
            <a:r>
              <a:rPr lang="pt-BR" dirty="0">
                <a:latin typeface="Abadi"/>
              </a:rPr>
              <a:t> </a:t>
            </a:r>
            <a:r>
              <a:rPr lang="pt-BR" dirty="0" err="1">
                <a:latin typeface="Abadi"/>
              </a:rPr>
              <a:t>column</a:t>
            </a:r>
            <a:r>
              <a:rPr lang="pt-BR" dirty="0">
                <a:latin typeface="Abadi"/>
              </a:rPr>
              <a:t> are </a:t>
            </a:r>
            <a:r>
              <a:rPr lang="pt-BR" dirty="0" err="1">
                <a:latin typeface="Abadi"/>
              </a:rPr>
              <a:t>between</a:t>
            </a:r>
            <a:r>
              <a:rPr lang="pt-BR" dirty="0">
                <a:latin typeface="Abadi"/>
              </a:rPr>
              <a:t> 4000 </a:t>
            </a:r>
            <a:r>
              <a:rPr lang="pt-BR" dirty="0" err="1">
                <a:latin typeface="Abadi"/>
              </a:rPr>
              <a:t>and</a:t>
            </a:r>
            <a:r>
              <a:rPr lang="pt-BR" dirty="0">
                <a:latin typeface="Abadi"/>
              </a:rPr>
              <a:t>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C6C58CE2-F93B-412F-8836-7473D1E44479}"/>
              </a:ext>
            </a:extLst>
          </p:cNvPr>
          <p:cNvSpPr txBox="1">
            <a:spLocks/>
          </p:cNvSpPr>
          <p:nvPr/>
        </p:nvSpPr>
        <p:spPr>
          <a:xfrm>
            <a:off x="821400" y="1387063"/>
            <a:ext cx="10516250" cy="504167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The goal of this project is to use SpaceX's data to create a machine learning model which can predict whether the first stage of a rocket launch will successfully land back to Earth.</a:t>
            </a:r>
          </a:p>
          <a:p>
            <a:pPr>
              <a:spcBef>
                <a:spcPts val="1400"/>
              </a:spcBef>
            </a:pPr>
            <a:r>
              <a:rPr lang="en-US" sz="2200" dirty="0">
                <a:solidFill>
                  <a:schemeClr val="accent3">
                    <a:lumMod val="25000"/>
                  </a:schemeClr>
                </a:solidFill>
                <a:latin typeface="Abadi"/>
              </a:rPr>
              <a:t>The data was collected using SpaceX's API and Web-scraping.</a:t>
            </a:r>
          </a:p>
          <a:p>
            <a:pPr>
              <a:spcBef>
                <a:spcPts val="1400"/>
              </a:spcBef>
            </a:pPr>
            <a:r>
              <a:rPr lang="en-US" sz="2200" dirty="0">
                <a:solidFill>
                  <a:schemeClr val="accent3">
                    <a:lumMod val="25000"/>
                  </a:schemeClr>
                </a:solidFill>
                <a:latin typeface="Abadi"/>
              </a:rPr>
              <a:t>After cleaning, exploring, and visualizing the data, we were able to observe that succeeding has become more likely each upcoming year due to newer technologies. Also, higher payload masses, choosing specific launch sites, and father orbits all contributed greatly to landing it back.</a:t>
            </a:r>
          </a:p>
          <a:p>
            <a:pPr>
              <a:spcBef>
                <a:spcPts val="1400"/>
              </a:spcBef>
            </a:pPr>
            <a:r>
              <a:rPr lang="en-US" sz="2200" dirty="0">
                <a:solidFill>
                  <a:schemeClr val="accent3">
                    <a:lumMod val="25000"/>
                  </a:schemeClr>
                </a:solidFill>
                <a:latin typeface="Abadi"/>
              </a:rPr>
              <a:t>Four machine learning models were tested. Logistic Regression, Support Vector Machine, K Nearest Neighbours, and Decision Tree Classifier. They produced similar results, achieving an estimate of 83.33% of accuracy rate.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4DBC1EFA-E3D0-4D1B-A70E-7C13AC39B897}"/>
              </a:ext>
            </a:extLst>
          </p:cNvPr>
          <p:cNvSpPr txBox="1">
            <a:spLocks/>
          </p:cNvSpPr>
          <p:nvPr/>
        </p:nvSpPr>
        <p:spPr>
          <a:xfrm>
            <a:off x="770010" y="1418648"/>
            <a:ext cx="9745589" cy="47583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a:rPr>
              <a:t>In order to list the total number of successful and failure mission outcomes, input the following query:</a:t>
            </a:r>
            <a:endParaRPr lang="en-US" sz="2200">
              <a:latin typeface="Abadi" panose="020B0604020104020204" pitchFamily="34" charset="0"/>
            </a:endParaRPr>
          </a:p>
          <a:p>
            <a:pPr>
              <a:lnSpc>
                <a:spcPct val="100000"/>
              </a:lnSpc>
              <a:spcBef>
                <a:spcPts val="1400"/>
              </a:spcBef>
              <a:buFont typeface="Arial" panose="020B0604020202020204" pitchFamily="34" charset="0"/>
              <a:buChar char="•"/>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pic>
        <p:nvPicPr>
          <p:cNvPr id="8" name="Imagem 8" descr="Interface gráfica do usuário, Texto, Aplicativo&#10;&#10;Descrição gerada automaticamente">
            <a:extLst>
              <a:ext uri="{FF2B5EF4-FFF2-40B4-BE49-F238E27FC236}">
                <a16:creationId xmlns:a16="http://schemas.microsoft.com/office/drawing/2014/main" id="{C606BF43-D822-4A1B-A932-2177541933CD}"/>
              </a:ext>
            </a:extLst>
          </p:cNvPr>
          <p:cNvPicPr>
            <a:picLocks noChangeAspect="1"/>
          </p:cNvPicPr>
          <p:nvPr/>
        </p:nvPicPr>
        <p:blipFill>
          <a:blip r:embed="rId3"/>
          <a:stretch>
            <a:fillRect/>
          </a:stretch>
        </p:blipFill>
        <p:spPr>
          <a:xfrm>
            <a:off x="767195" y="4428155"/>
            <a:ext cx="3176154" cy="1422031"/>
          </a:xfrm>
          <a:prstGeom prst="rect">
            <a:avLst/>
          </a:prstGeom>
        </p:spPr>
      </p:pic>
      <p:pic>
        <p:nvPicPr>
          <p:cNvPr id="9" name="Imagem 9">
            <a:extLst>
              <a:ext uri="{FF2B5EF4-FFF2-40B4-BE49-F238E27FC236}">
                <a16:creationId xmlns:a16="http://schemas.microsoft.com/office/drawing/2014/main" id="{2E8F1FA2-8328-40F9-BA0E-D6B6B200576C}"/>
              </a:ext>
            </a:extLst>
          </p:cNvPr>
          <p:cNvPicPr>
            <a:picLocks noChangeAspect="1"/>
          </p:cNvPicPr>
          <p:nvPr/>
        </p:nvPicPr>
        <p:blipFill>
          <a:blip r:embed="rId4"/>
          <a:stretch>
            <a:fillRect/>
          </a:stretch>
        </p:blipFill>
        <p:spPr>
          <a:xfrm>
            <a:off x="767195" y="2595414"/>
            <a:ext cx="9012381" cy="515513"/>
          </a:xfrm>
          <a:prstGeom prst="rect">
            <a:avLst/>
          </a:prstGeom>
        </p:spPr>
      </p:pic>
      <p:sp>
        <p:nvSpPr>
          <p:cNvPr id="10" name="CaixaDeTexto 9">
            <a:extLst>
              <a:ext uri="{FF2B5EF4-FFF2-40B4-BE49-F238E27FC236}">
                <a16:creationId xmlns:a16="http://schemas.microsoft.com/office/drawing/2014/main" id="{7EDE83E6-5F52-4EAC-8366-5B1EBB1ABE16}"/>
              </a:ext>
            </a:extLst>
          </p:cNvPr>
          <p:cNvSpPr txBox="1"/>
          <p:nvPr/>
        </p:nvSpPr>
        <p:spPr>
          <a:xfrm>
            <a:off x="5027468" y="3616037"/>
            <a:ext cx="43970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rPr>
              <a:t>This</a:t>
            </a:r>
            <a:r>
              <a:rPr lang="pt-BR" dirty="0">
                <a:latin typeface="Abadi"/>
              </a:rPr>
              <a:t> query </a:t>
            </a:r>
            <a:r>
              <a:rPr lang="pt-BR" dirty="0" err="1">
                <a:latin typeface="Abadi"/>
              </a:rPr>
              <a:t>selects</a:t>
            </a:r>
            <a:r>
              <a:rPr lang="pt-BR" dirty="0">
                <a:latin typeface="Abadi"/>
              </a:rPr>
              <a:t> </a:t>
            </a:r>
            <a:r>
              <a:rPr lang="pt-BR" dirty="0" err="1">
                <a:latin typeface="Abadi"/>
              </a:rPr>
              <a:t>the</a:t>
            </a:r>
            <a:r>
              <a:rPr lang="pt-BR" dirty="0">
                <a:latin typeface="Abadi"/>
              </a:rPr>
              <a:t> </a:t>
            </a:r>
            <a:r>
              <a:rPr lang="pt-BR" dirty="0" err="1">
                <a:latin typeface="Abadi"/>
              </a:rPr>
              <a:t>mission_outcome</a:t>
            </a:r>
            <a:r>
              <a:rPr lang="pt-BR" dirty="0">
                <a:latin typeface="Abadi"/>
              </a:rPr>
              <a:t> </a:t>
            </a:r>
            <a:r>
              <a:rPr lang="pt-BR" dirty="0" err="1">
                <a:latin typeface="Abadi"/>
              </a:rPr>
              <a:t>column</a:t>
            </a:r>
            <a:r>
              <a:rPr lang="pt-BR" dirty="0">
                <a:latin typeface="Abadi"/>
              </a:rPr>
              <a:t> </a:t>
            </a:r>
            <a:r>
              <a:rPr lang="pt-BR" dirty="0" err="1">
                <a:latin typeface="Abadi"/>
              </a:rPr>
              <a:t>and</a:t>
            </a:r>
            <a:r>
              <a:rPr lang="pt-BR" dirty="0">
                <a:latin typeface="Abadi"/>
              </a:rPr>
              <a:t> </a:t>
            </a:r>
            <a:r>
              <a:rPr lang="pt-BR" dirty="0" err="1">
                <a:latin typeface="Abadi"/>
              </a:rPr>
              <a:t>creates</a:t>
            </a:r>
            <a:r>
              <a:rPr lang="pt-BR" dirty="0">
                <a:latin typeface="Abadi"/>
              </a:rPr>
              <a:t> a new </a:t>
            </a:r>
            <a:r>
              <a:rPr lang="pt-BR" dirty="0" err="1">
                <a:latin typeface="Abadi"/>
              </a:rPr>
              <a:t>column</a:t>
            </a:r>
            <a:r>
              <a:rPr lang="pt-BR" dirty="0">
                <a:latin typeface="Abadi"/>
              </a:rPr>
              <a:t> </a:t>
            </a:r>
            <a:r>
              <a:rPr lang="pt-BR" dirty="0" err="1">
                <a:latin typeface="Abadi"/>
              </a:rPr>
              <a:t>count</a:t>
            </a:r>
            <a:r>
              <a:rPr lang="pt-BR" dirty="0">
                <a:latin typeface="Abadi"/>
              </a:rPr>
              <a:t> </a:t>
            </a:r>
            <a:r>
              <a:rPr lang="pt-BR" dirty="0" err="1">
                <a:latin typeface="Abadi"/>
              </a:rPr>
              <a:t>which</a:t>
            </a:r>
            <a:r>
              <a:rPr lang="pt-BR" dirty="0">
                <a:latin typeface="Abadi"/>
              </a:rPr>
              <a:t> </a:t>
            </a:r>
            <a:r>
              <a:rPr lang="pt-BR" dirty="0" err="1">
                <a:latin typeface="Abadi"/>
              </a:rPr>
              <a:t>contains</a:t>
            </a:r>
            <a:r>
              <a:rPr lang="pt-BR" dirty="0">
                <a:latin typeface="Abadi"/>
              </a:rPr>
              <a:t> </a:t>
            </a:r>
            <a:r>
              <a:rPr lang="pt-BR" dirty="0" err="1">
                <a:latin typeface="Abadi"/>
              </a:rPr>
              <a:t>the</a:t>
            </a:r>
            <a:r>
              <a:rPr lang="pt-BR" dirty="0">
                <a:latin typeface="Abadi"/>
              </a:rPr>
              <a:t> </a:t>
            </a:r>
            <a:r>
              <a:rPr lang="pt-BR" dirty="0" err="1">
                <a:latin typeface="Abadi"/>
              </a:rPr>
              <a:t>amount</a:t>
            </a:r>
            <a:r>
              <a:rPr lang="pt-BR" dirty="0">
                <a:latin typeface="Abadi"/>
              </a:rPr>
              <a:t> </a:t>
            </a:r>
            <a:r>
              <a:rPr lang="pt-BR" dirty="0" err="1">
                <a:latin typeface="Abadi"/>
              </a:rPr>
              <a:t>of</a:t>
            </a:r>
            <a:r>
              <a:rPr lang="pt-BR" dirty="0">
                <a:latin typeface="Abadi"/>
              </a:rPr>
              <a:t> </a:t>
            </a:r>
            <a:r>
              <a:rPr lang="pt-BR" dirty="0" err="1">
                <a:latin typeface="Abadi"/>
              </a:rPr>
              <a:t>rows</a:t>
            </a:r>
            <a:r>
              <a:rPr lang="pt-BR" dirty="0">
                <a:latin typeface="Abadi"/>
              </a:rPr>
              <a:t> for </a:t>
            </a:r>
            <a:r>
              <a:rPr lang="pt-BR" dirty="0" err="1">
                <a:latin typeface="Abadi"/>
              </a:rPr>
              <a:t>each</a:t>
            </a:r>
            <a:r>
              <a:rPr lang="pt-BR" dirty="0">
                <a:latin typeface="Abadi"/>
              </a:rPr>
              <a:t> </a:t>
            </a:r>
            <a:r>
              <a:rPr lang="pt-BR" dirty="0" err="1">
                <a:latin typeface="Abadi"/>
              </a:rPr>
              <a:t>unique</a:t>
            </a:r>
            <a:r>
              <a:rPr lang="pt-BR" dirty="0">
                <a:latin typeface="Abadi"/>
              </a:rPr>
              <a:t> </a:t>
            </a:r>
            <a:r>
              <a:rPr lang="pt-BR" dirty="0" err="1">
                <a:latin typeface="Abadi"/>
              </a:rPr>
              <a:t>value</a:t>
            </a:r>
            <a:r>
              <a:rPr lang="pt-BR" dirty="0">
                <a:latin typeface="Abadi"/>
              </a:rPr>
              <a:t> in </a:t>
            </a:r>
            <a:r>
              <a:rPr lang="pt-BR" dirty="0" err="1">
                <a:latin typeface="Abadi"/>
              </a:rPr>
              <a:t>the</a:t>
            </a:r>
            <a:r>
              <a:rPr lang="pt-BR" dirty="0">
                <a:latin typeface="Abadi"/>
              </a:rPr>
              <a:t> </a:t>
            </a:r>
            <a:r>
              <a:rPr lang="pt-BR" dirty="0" err="1">
                <a:latin typeface="Abadi"/>
              </a:rPr>
              <a:t>mission_outcome</a:t>
            </a:r>
            <a:r>
              <a:rPr lang="pt-BR" dirty="0">
                <a:latin typeface="Abadi"/>
              </a:rPr>
              <a:t> </a:t>
            </a:r>
            <a:r>
              <a:rPr lang="pt-BR" dirty="0" err="1">
                <a:latin typeface="Abadi"/>
              </a:rPr>
              <a:t>column</a:t>
            </a:r>
            <a:r>
              <a:rPr lang="pt-BR" dirty="0">
                <a:latin typeface="Abadi"/>
              </a:rPr>
              <a:t>.</a:t>
            </a:r>
            <a:endParaRPr lang="pt-BR" dirty="0">
              <a:latin typeface="Abadi"/>
              <a:cs typeface="Calibri"/>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10" name="Content Placeholder 4">
            <a:extLst>
              <a:ext uri="{FF2B5EF4-FFF2-40B4-BE49-F238E27FC236}">
                <a16:creationId xmlns:a16="http://schemas.microsoft.com/office/drawing/2014/main" id="{C115C50F-ACEF-4741-90F8-2571E67682BE}"/>
              </a:ext>
            </a:extLst>
          </p:cNvPr>
          <p:cNvSpPr txBox="1">
            <a:spLocks/>
          </p:cNvSpPr>
          <p:nvPr/>
        </p:nvSpPr>
        <p:spPr>
          <a:xfrm>
            <a:off x="770010" y="1444625"/>
            <a:ext cx="9745589" cy="4732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a:rPr>
              <a:t>In order to list the names of the booster versions which have carried the maximum payload mass, input the following query:</a:t>
            </a:r>
            <a:endParaRPr lang="en-US" sz="2200" dirty="0">
              <a:latin typeface="Abadi" panose="020B0604020104020204" pitchFamily="34" charset="0"/>
            </a:endParaRPr>
          </a:p>
          <a:p>
            <a:pPr>
              <a:lnSpc>
                <a:spcPct val="100000"/>
              </a:lnSpc>
              <a:spcBef>
                <a:spcPts val="1400"/>
              </a:spcBef>
              <a:buFont typeface="Arial" panose="020B0604020202020204" pitchFamily="34" charset="0"/>
              <a:buChar char="•"/>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pic>
        <p:nvPicPr>
          <p:cNvPr id="11" name="Imagem 11">
            <a:extLst>
              <a:ext uri="{FF2B5EF4-FFF2-40B4-BE49-F238E27FC236}">
                <a16:creationId xmlns:a16="http://schemas.microsoft.com/office/drawing/2014/main" id="{3DD44E37-8C45-4E8B-9BEF-0053AE8B317F}"/>
              </a:ext>
            </a:extLst>
          </p:cNvPr>
          <p:cNvPicPr>
            <a:picLocks noChangeAspect="1"/>
          </p:cNvPicPr>
          <p:nvPr/>
        </p:nvPicPr>
        <p:blipFill>
          <a:blip r:embed="rId3"/>
          <a:stretch>
            <a:fillRect/>
          </a:stretch>
        </p:blipFill>
        <p:spPr>
          <a:xfrm>
            <a:off x="767195" y="2425067"/>
            <a:ext cx="9705109" cy="431911"/>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9A9AEAB2-78EC-4477-B1D2-F8137BCA80A6}"/>
              </a:ext>
            </a:extLst>
          </p:cNvPr>
          <p:cNvPicPr>
            <a:picLocks noChangeAspect="1"/>
          </p:cNvPicPr>
          <p:nvPr/>
        </p:nvPicPr>
        <p:blipFill>
          <a:blip r:embed="rId4"/>
          <a:stretch>
            <a:fillRect/>
          </a:stretch>
        </p:blipFill>
        <p:spPr>
          <a:xfrm>
            <a:off x="3262312" y="3203864"/>
            <a:ext cx="1095375" cy="3429000"/>
          </a:xfrm>
          <a:prstGeom prst="rect">
            <a:avLst/>
          </a:prstGeom>
        </p:spPr>
      </p:pic>
      <p:sp>
        <p:nvSpPr>
          <p:cNvPr id="13" name="CaixaDeTexto 12">
            <a:extLst>
              <a:ext uri="{FF2B5EF4-FFF2-40B4-BE49-F238E27FC236}">
                <a16:creationId xmlns:a16="http://schemas.microsoft.com/office/drawing/2014/main" id="{BCA28F66-D776-4C61-B9BF-8038CAD42075}"/>
              </a:ext>
            </a:extLst>
          </p:cNvPr>
          <p:cNvSpPr txBox="1"/>
          <p:nvPr/>
        </p:nvSpPr>
        <p:spPr>
          <a:xfrm>
            <a:off x="4984173" y="3018559"/>
            <a:ext cx="49512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rPr>
              <a:t>This</a:t>
            </a:r>
            <a:r>
              <a:rPr lang="pt-BR" dirty="0">
                <a:latin typeface="Abadi"/>
              </a:rPr>
              <a:t> query </a:t>
            </a:r>
            <a:r>
              <a:rPr lang="pt-BR" dirty="0" err="1">
                <a:latin typeface="Abadi"/>
              </a:rPr>
              <a:t>finds</a:t>
            </a:r>
            <a:r>
              <a:rPr lang="pt-BR" dirty="0">
                <a:latin typeface="Abadi"/>
              </a:rPr>
              <a:t> </a:t>
            </a:r>
            <a:r>
              <a:rPr lang="pt-BR" dirty="0" err="1">
                <a:latin typeface="Abadi"/>
              </a:rPr>
              <a:t>all</a:t>
            </a:r>
            <a:r>
              <a:rPr lang="pt-BR" dirty="0">
                <a:latin typeface="Abadi"/>
              </a:rPr>
              <a:t> </a:t>
            </a:r>
            <a:r>
              <a:rPr lang="pt-BR" dirty="0" err="1">
                <a:latin typeface="Abadi"/>
              </a:rPr>
              <a:t>the</a:t>
            </a:r>
            <a:r>
              <a:rPr lang="pt-BR" dirty="0">
                <a:latin typeface="Abadi"/>
              </a:rPr>
              <a:t> </a:t>
            </a:r>
            <a:r>
              <a:rPr lang="pt-BR" dirty="0" err="1">
                <a:latin typeface="Abadi"/>
              </a:rPr>
              <a:t>distinct</a:t>
            </a:r>
            <a:r>
              <a:rPr lang="pt-BR" dirty="0">
                <a:latin typeface="Abadi"/>
              </a:rPr>
              <a:t> </a:t>
            </a:r>
            <a:r>
              <a:rPr lang="pt-BR" dirty="0" err="1">
                <a:latin typeface="Abadi"/>
              </a:rPr>
              <a:t>values</a:t>
            </a:r>
            <a:r>
              <a:rPr lang="pt-BR" dirty="0">
                <a:latin typeface="Abadi"/>
              </a:rPr>
              <a:t> in </a:t>
            </a:r>
            <a:r>
              <a:rPr lang="pt-BR" dirty="0" err="1">
                <a:latin typeface="Abadi"/>
              </a:rPr>
              <a:t>the</a:t>
            </a:r>
            <a:r>
              <a:rPr lang="pt-BR" dirty="0">
                <a:latin typeface="Abadi"/>
              </a:rPr>
              <a:t> </a:t>
            </a:r>
            <a:r>
              <a:rPr lang="pt-BR" dirty="0" err="1">
                <a:latin typeface="Abadi"/>
              </a:rPr>
              <a:t>booster</a:t>
            </a:r>
            <a:r>
              <a:rPr lang="pt-BR" dirty="0">
                <a:latin typeface="Abadi"/>
              </a:rPr>
              <a:t> </a:t>
            </a:r>
            <a:r>
              <a:rPr lang="pt-BR" dirty="0" err="1">
                <a:latin typeface="Abadi"/>
              </a:rPr>
              <a:t>version</a:t>
            </a:r>
            <a:r>
              <a:rPr lang="pt-BR" dirty="0">
                <a:latin typeface="Abadi"/>
              </a:rPr>
              <a:t> </a:t>
            </a:r>
            <a:r>
              <a:rPr lang="pt-BR" dirty="0" err="1">
                <a:latin typeface="Abadi"/>
              </a:rPr>
              <a:t>column</a:t>
            </a:r>
            <a:r>
              <a:rPr lang="pt-BR" dirty="0">
                <a:latin typeface="Abadi"/>
              </a:rPr>
              <a:t> </a:t>
            </a:r>
            <a:r>
              <a:rPr lang="pt-BR" dirty="0" err="1">
                <a:latin typeface="Abadi"/>
              </a:rPr>
              <a:t>where</a:t>
            </a:r>
            <a:r>
              <a:rPr lang="pt-BR" dirty="0">
                <a:latin typeface="Abadi"/>
              </a:rPr>
              <a:t> </a:t>
            </a:r>
            <a:r>
              <a:rPr lang="pt-BR" dirty="0" err="1">
                <a:latin typeface="Abadi"/>
              </a:rPr>
              <a:t>the</a:t>
            </a:r>
            <a:r>
              <a:rPr lang="pt-BR" dirty="0">
                <a:latin typeface="Abadi"/>
              </a:rPr>
              <a:t> </a:t>
            </a:r>
            <a:r>
              <a:rPr lang="pt-BR" dirty="0" err="1">
                <a:latin typeface="Abadi"/>
              </a:rPr>
              <a:t>value</a:t>
            </a:r>
            <a:r>
              <a:rPr lang="pt-BR" dirty="0">
                <a:latin typeface="Abadi"/>
              </a:rPr>
              <a:t> in </a:t>
            </a:r>
            <a:r>
              <a:rPr lang="pt-BR" dirty="0" err="1">
                <a:latin typeface="Abadi"/>
              </a:rPr>
              <a:t>the</a:t>
            </a:r>
            <a:r>
              <a:rPr lang="pt-BR" dirty="0">
                <a:latin typeface="Abadi"/>
              </a:rPr>
              <a:t> </a:t>
            </a:r>
            <a:r>
              <a:rPr lang="pt-BR" dirty="0" err="1">
                <a:latin typeface="Abadi"/>
              </a:rPr>
              <a:t>payload</a:t>
            </a:r>
            <a:r>
              <a:rPr lang="pt-BR" dirty="0">
                <a:latin typeface="Abadi"/>
              </a:rPr>
              <a:t> </a:t>
            </a:r>
            <a:r>
              <a:rPr lang="pt-BR" dirty="0" err="1">
                <a:latin typeface="Abadi"/>
              </a:rPr>
              <a:t>mass</a:t>
            </a:r>
            <a:r>
              <a:rPr lang="pt-BR" dirty="0">
                <a:latin typeface="Abadi"/>
              </a:rPr>
              <a:t> </a:t>
            </a:r>
            <a:r>
              <a:rPr lang="pt-BR" dirty="0" err="1">
                <a:latin typeface="Abadi"/>
              </a:rPr>
              <a:t>column</a:t>
            </a:r>
            <a:r>
              <a:rPr lang="pt-BR" dirty="0">
                <a:latin typeface="Abadi"/>
              </a:rPr>
              <a:t> </a:t>
            </a:r>
            <a:r>
              <a:rPr lang="pt-BR" dirty="0" err="1">
                <a:latin typeface="Abadi"/>
              </a:rPr>
              <a:t>is</a:t>
            </a:r>
            <a:r>
              <a:rPr lang="pt-BR" dirty="0">
                <a:latin typeface="Abadi"/>
              </a:rPr>
              <a:t> </a:t>
            </a:r>
            <a:r>
              <a:rPr lang="pt-BR" dirty="0" err="1">
                <a:latin typeface="Abadi"/>
              </a:rPr>
              <a:t>equal</a:t>
            </a:r>
            <a:r>
              <a:rPr lang="pt-BR" dirty="0">
                <a:latin typeface="Abadi"/>
              </a:rPr>
              <a:t> </a:t>
            </a:r>
            <a:r>
              <a:rPr lang="pt-BR" dirty="0" err="1">
                <a:latin typeface="Abadi"/>
              </a:rPr>
              <a:t>to</a:t>
            </a:r>
            <a:r>
              <a:rPr lang="pt-BR" dirty="0">
                <a:latin typeface="Abadi"/>
              </a:rPr>
              <a:t> </a:t>
            </a:r>
            <a:r>
              <a:rPr lang="pt-BR" dirty="0" err="1">
                <a:latin typeface="Abadi"/>
              </a:rPr>
              <a:t>the</a:t>
            </a:r>
            <a:r>
              <a:rPr lang="pt-BR" dirty="0">
                <a:latin typeface="Abadi"/>
              </a:rPr>
              <a:t> </a:t>
            </a:r>
            <a:r>
              <a:rPr lang="pt-BR" dirty="0" err="1">
                <a:latin typeface="Abadi"/>
              </a:rPr>
              <a:t>max</a:t>
            </a:r>
            <a:r>
              <a:rPr lang="pt-BR" dirty="0">
                <a:latin typeface="Abadi"/>
              </a:rPr>
              <a:t> </a:t>
            </a:r>
            <a:r>
              <a:rPr lang="pt-BR" dirty="0" err="1">
                <a:latin typeface="Abadi"/>
              </a:rPr>
              <a:t>value</a:t>
            </a:r>
            <a:r>
              <a:rPr lang="pt-BR" dirty="0">
                <a:latin typeface="Abadi"/>
              </a:rPr>
              <a:t> </a:t>
            </a:r>
            <a:r>
              <a:rPr lang="pt-BR" dirty="0" err="1">
                <a:latin typeface="Abadi"/>
              </a:rPr>
              <a:t>found</a:t>
            </a:r>
            <a:r>
              <a:rPr lang="pt-BR" dirty="0">
                <a:latin typeface="Abadi"/>
              </a:rPr>
              <a:t> </a:t>
            </a:r>
            <a:r>
              <a:rPr lang="pt-BR" dirty="0" err="1">
                <a:latin typeface="Abadi"/>
              </a:rPr>
              <a:t>also</a:t>
            </a:r>
            <a:r>
              <a:rPr lang="pt-BR" dirty="0">
                <a:latin typeface="Abadi"/>
              </a:rPr>
              <a:t> in </a:t>
            </a:r>
            <a:r>
              <a:rPr lang="pt-BR" dirty="0" err="1">
                <a:latin typeface="Abadi"/>
              </a:rPr>
              <a:t>the</a:t>
            </a:r>
            <a:r>
              <a:rPr lang="pt-BR" dirty="0">
                <a:latin typeface="Abadi"/>
              </a:rPr>
              <a:t> </a:t>
            </a:r>
            <a:r>
              <a:rPr lang="pt-BR" dirty="0" err="1">
                <a:latin typeface="Abadi"/>
              </a:rPr>
              <a:t>payload</a:t>
            </a:r>
            <a:r>
              <a:rPr lang="pt-BR" dirty="0">
                <a:latin typeface="Abadi"/>
              </a:rPr>
              <a:t> </a:t>
            </a:r>
            <a:r>
              <a:rPr lang="pt-BR" dirty="0" err="1">
                <a:latin typeface="Abadi"/>
              </a:rPr>
              <a:t>mass</a:t>
            </a:r>
            <a:r>
              <a:rPr lang="pt-BR" dirty="0">
                <a:latin typeface="Abadi"/>
              </a:rPr>
              <a:t> </a:t>
            </a:r>
            <a:r>
              <a:rPr lang="pt-BR" dirty="0" err="1">
                <a:latin typeface="Abadi"/>
              </a:rPr>
              <a:t>column</a:t>
            </a:r>
            <a:r>
              <a:rPr lang="pt-BR" dirty="0">
                <a:latin typeface="Abadi"/>
              </a:rPr>
              <a:t>.</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08588E2F-8A13-43A4-983B-0E302C357B0A}"/>
              </a:ext>
            </a:extLst>
          </p:cNvPr>
          <p:cNvSpPr txBox="1">
            <a:spLocks/>
          </p:cNvSpPr>
          <p:nvPr/>
        </p:nvSpPr>
        <p:spPr>
          <a:xfrm>
            <a:off x="770010" y="1461944"/>
            <a:ext cx="9745589" cy="47150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a:rPr>
              <a:t>In order to list the failed landing outcomes in drone ship, their booster versions, and launch site names for in year 2015, input the following query:</a:t>
            </a:r>
            <a:endParaRPr lang="en-US" sz="22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pic>
        <p:nvPicPr>
          <p:cNvPr id="7" name="Imagem 7">
            <a:extLst>
              <a:ext uri="{FF2B5EF4-FFF2-40B4-BE49-F238E27FC236}">
                <a16:creationId xmlns:a16="http://schemas.microsoft.com/office/drawing/2014/main" id="{3C97C1EA-FD58-44FB-8A54-B9BFBA0B2CEA}"/>
              </a:ext>
            </a:extLst>
          </p:cNvPr>
          <p:cNvPicPr>
            <a:picLocks noChangeAspect="1"/>
          </p:cNvPicPr>
          <p:nvPr/>
        </p:nvPicPr>
        <p:blipFill>
          <a:blip r:embed="rId3"/>
          <a:stretch>
            <a:fillRect/>
          </a:stretch>
        </p:blipFill>
        <p:spPr>
          <a:xfrm>
            <a:off x="767195" y="2464931"/>
            <a:ext cx="10640291" cy="404137"/>
          </a:xfrm>
          <a:prstGeom prst="rect">
            <a:avLst/>
          </a:prstGeom>
        </p:spPr>
      </p:pic>
      <p:pic>
        <p:nvPicPr>
          <p:cNvPr id="8" name="Imagem 8" descr="Interface gráfica do usuário, Texto, Aplicativo&#10;&#10;Descrição gerada automaticamente">
            <a:extLst>
              <a:ext uri="{FF2B5EF4-FFF2-40B4-BE49-F238E27FC236}">
                <a16:creationId xmlns:a16="http://schemas.microsoft.com/office/drawing/2014/main" id="{1DB862A2-3D51-4390-BDE0-49C42C0D8C2D}"/>
              </a:ext>
            </a:extLst>
          </p:cNvPr>
          <p:cNvPicPr>
            <a:picLocks noChangeAspect="1"/>
          </p:cNvPicPr>
          <p:nvPr/>
        </p:nvPicPr>
        <p:blipFill>
          <a:blip r:embed="rId4"/>
          <a:stretch>
            <a:fillRect/>
          </a:stretch>
        </p:blipFill>
        <p:spPr>
          <a:xfrm>
            <a:off x="819150" y="4053208"/>
            <a:ext cx="4024745" cy="1115513"/>
          </a:xfrm>
          <a:prstGeom prst="rect">
            <a:avLst/>
          </a:prstGeom>
        </p:spPr>
      </p:pic>
      <p:sp>
        <p:nvSpPr>
          <p:cNvPr id="9" name="CaixaDeTexto 8">
            <a:extLst>
              <a:ext uri="{FF2B5EF4-FFF2-40B4-BE49-F238E27FC236}">
                <a16:creationId xmlns:a16="http://schemas.microsoft.com/office/drawing/2014/main" id="{8B58CC74-1B46-4B23-AE84-5E6C07CF0BBC}"/>
              </a:ext>
            </a:extLst>
          </p:cNvPr>
          <p:cNvSpPr txBox="1"/>
          <p:nvPr/>
        </p:nvSpPr>
        <p:spPr>
          <a:xfrm>
            <a:off x="5763491" y="3105150"/>
            <a:ext cx="457026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rPr>
              <a:t>This</a:t>
            </a:r>
            <a:r>
              <a:rPr lang="pt-BR" dirty="0">
                <a:latin typeface="Abadi"/>
              </a:rPr>
              <a:t> query </a:t>
            </a:r>
            <a:r>
              <a:rPr lang="pt-BR" dirty="0" err="1">
                <a:latin typeface="Abadi"/>
              </a:rPr>
              <a:t>selects</a:t>
            </a:r>
            <a:r>
              <a:rPr lang="pt-BR" dirty="0">
                <a:latin typeface="Abadi"/>
              </a:rPr>
              <a:t> </a:t>
            </a:r>
            <a:r>
              <a:rPr lang="pt-BR" dirty="0" err="1">
                <a:latin typeface="Abadi"/>
              </a:rPr>
              <a:t>the</a:t>
            </a:r>
            <a:r>
              <a:rPr lang="pt-BR" dirty="0">
                <a:latin typeface="Abadi"/>
              </a:rPr>
              <a:t> </a:t>
            </a:r>
            <a:r>
              <a:rPr lang="pt-BR" dirty="0" err="1">
                <a:latin typeface="Abadi"/>
              </a:rPr>
              <a:t>items</a:t>
            </a:r>
            <a:r>
              <a:rPr lang="pt-BR" dirty="0">
                <a:latin typeface="Abadi"/>
              </a:rPr>
              <a:t> for </a:t>
            </a:r>
            <a:r>
              <a:rPr lang="pt-BR" dirty="0" err="1">
                <a:latin typeface="Abadi"/>
              </a:rPr>
              <a:t>the</a:t>
            </a:r>
            <a:r>
              <a:rPr lang="pt-BR" dirty="0">
                <a:latin typeface="Abadi"/>
              </a:rPr>
              <a:t> landing </a:t>
            </a:r>
            <a:r>
              <a:rPr lang="pt-BR" dirty="0" err="1">
                <a:latin typeface="Abadi"/>
              </a:rPr>
              <a:t>outcome</a:t>
            </a:r>
            <a:r>
              <a:rPr lang="pt-BR" dirty="0">
                <a:latin typeface="Abadi"/>
              </a:rPr>
              <a:t>, </a:t>
            </a:r>
            <a:r>
              <a:rPr lang="pt-BR" dirty="0" err="1">
                <a:latin typeface="Abadi"/>
              </a:rPr>
              <a:t>booster</a:t>
            </a:r>
            <a:r>
              <a:rPr lang="pt-BR" dirty="0">
                <a:latin typeface="Abadi"/>
              </a:rPr>
              <a:t> </a:t>
            </a:r>
            <a:r>
              <a:rPr lang="pt-BR" dirty="0" err="1">
                <a:latin typeface="Abadi"/>
              </a:rPr>
              <a:t>version</a:t>
            </a:r>
            <a:r>
              <a:rPr lang="pt-BR" dirty="0">
                <a:latin typeface="Abadi"/>
              </a:rPr>
              <a:t>, </a:t>
            </a:r>
            <a:r>
              <a:rPr lang="pt-BR" dirty="0" err="1">
                <a:latin typeface="Abadi"/>
              </a:rPr>
              <a:t>and</a:t>
            </a:r>
            <a:r>
              <a:rPr lang="pt-BR" dirty="0">
                <a:latin typeface="Abadi"/>
              </a:rPr>
              <a:t> </a:t>
            </a:r>
            <a:r>
              <a:rPr lang="pt-BR" dirty="0" err="1">
                <a:latin typeface="Abadi"/>
              </a:rPr>
              <a:t>launch</a:t>
            </a:r>
            <a:r>
              <a:rPr lang="pt-BR" dirty="0">
                <a:latin typeface="Abadi"/>
              </a:rPr>
              <a:t> site </a:t>
            </a:r>
            <a:r>
              <a:rPr lang="pt-BR" dirty="0" err="1">
                <a:latin typeface="Abadi"/>
              </a:rPr>
              <a:t>columns</a:t>
            </a:r>
            <a:r>
              <a:rPr lang="pt-BR" dirty="0">
                <a:latin typeface="Abadi"/>
              </a:rPr>
              <a:t> </a:t>
            </a:r>
            <a:r>
              <a:rPr lang="pt-BR" dirty="0" err="1">
                <a:latin typeface="Abadi"/>
              </a:rPr>
              <a:t>where</a:t>
            </a:r>
            <a:r>
              <a:rPr lang="pt-BR" dirty="0">
                <a:latin typeface="Abadi"/>
              </a:rPr>
              <a:t> </a:t>
            </a:r>
            <a:r>
              <a:rPr lang="pt-BR" dirty="0" err="1">
                <a:latin typeface="Abadi"/>
              </a:rPr>
              <a:t>the</a:t>
            </a:r>
            <a:r>
              <a:rPr lang="pt-BR" dirty="0">
                <a:latin typeface="Abadi"/>
              </a:rPr>
              <a:t> </a:t>
            </a:r>
            <a:r>
              <a:rPr lang="pt-BR" dirty="0" err="1">
                <a:latin typeface="Abadi"/>
              </a:rPr>
              <a:t>value</a:t>
            </a:r>
            <a:r>
              <a:rPr lang="pt-BR" dirty="0">
                <a:latin typeface="Abadi"/>
              </a:rPr>
              <a:t> in </a:t>
            </a:r>
            <a:r>
              <a:rPr lang="pt-BR" dirty="0" err="1">
                <a:latin typeface="Abadi"/>
              </a:rPr>
              <a:t>the</a:t>
            </a:r>
            <a:r>
              <a:rPr lang="pt-BR" dirty="0">
                <a:latin typeface="Abadi"/>
              </a:rPr>
              <a:t> landing </a:t>
            </a:r>
            <a:r>
              <a:rPr lang="pt-BR" dirty="0" err="1">
                <a:latin typeface="Abadi"/>
              </a:rPr>
              <a:t>outcome</a:t>
            </a:r>
            <a:r>
              <a:rPr lang="pt-BR" dirty="0">
                <a:latin typeface="Abadi"/>
              </a:rPr>
              <a:t> </a:t>
            </a:r>
            <a:r>
              <a:rPr lang="pt-BR" dirty="0" err="1">
                <a:latin typeface="Abadi"/>
              </a:rPr>
              <a:t>column</a:t>
            </a:r>
            <a:r>
              <a:rPr lang="pt-BR" dirty="0">
                <a:latin typeface="Abadi"/>
              </a:rPr>
              <a:t> </a:t>
            </a:r>
            <a:r>
              <a:rPr lang="pt-BR" dirty="0" err="1">
                <a:latin typeface="Abadi"/>
              </a:rPr>
              <a:t>is</a:t>
            </a:r>
            <a:r>
              <a:rPr lang="pt-BR" dirty="0">
                <a:latin typeface="Abadi"/>
              </a:rPr>
              <a:t> "</a:t>
            </a:r>
            <a:r>
              <a:rPr lang="pt-BR" dirty="0" err="1">
                <a:latin typeface="Abadi"/>
              </a:rPr>
              <a:t>failure</a:t>
            </a:r>
            <a:r>
              <a:rPr lang="pt-BR" dirty="0">
                <a:latin typeface="Abadi"/>
              </a:rPr>
              <a:t> (</a:t>
            </a:r>
            <a:r>
              <a:rPr lang="pt-BR" dirty="0" err="1">
                <a:latin typeface="Abadi"/>
              </a:rPr>
              <a:t>drop</a:t>
            </a:r>
            <a:r>
              <a:rPr lang="pt-BR" dirty="0">
                <a:latin typeface="Abadi"/>
              </a:rPr>
              <a:t> </a:t>
            </a:r>
            <a:r>
              <a:rPr lang="pt-BR" dirty="0" err="1">
                <a:latin typeface="Abadi"/>
              </a:rPr>
              <a:t>ship</a:t>
            </a:r>
            <a:r>
              <a:rPr lang="pt-BR" dirty="0">
                <a:latin typeface="Abadi"/>
              </a:rPr>
              <a:t>)" AND </a:t>
            </a:r>
            <a:r>
              <a:rPr lang="pt-BR" dirty="0" err="1">
                <a:latin typeface="Abadi"/>
              </a:rPr>
              <a:t>the</a:t>
            </a:r>
            <a:r>
              <a:rPr lang="pt-BR" dirty="0">
                <a:latin typeface="Abadi"/>
              </a:rPr>
              <a:t> </a:t>
            </a:r>
            <a:r>
              <a:rPr lang="pt-BR" dirty="0" err="1">
                <a:latin typeface="Abadi"/>
              </a:rPr>
              <a:t>value</a:t>
            </a:r>
            <a:r>
              <a:rPr lang="pt-BR" dirty="0">
                <a:latin typeface="Abadi"/>
              </a:rPr>
              <a:t> for </a:t>
            </a:r>
            <a:r>
              <a:rPr lang="pt-BR" dirty="0" err="1">
                <a:latin typeface="Abadi"/>
              </a:rPr>
              <a:t>the</a:t>
            </a:r>
            <a:r>
              <a:rPr lang="pt-BR" dirty="0">
                <a:latin typeface="Abadi"/>
              </a:rPr>
              <a:t> </a:t>
            </a:r>
            <a:r>
              <a:rPr lang="pt-BR" dirty="0" err="1">
                <a:latin typeface="Abadi"/>
              </a:rPr>
              <a:t>year</a:t>
            </a:r>
            <a:r>
              <a:rPr lang="pt-BR" dirty="0">
                <a:latin typeface="Abadi"/>
              </a:rPr>
              <a:t> in </a:t>
            </a:r>
            <a:r>
              <a:rPr lang="pt-BR" dirty="0" err="1">
                <a:latin typeface="Abadi"/>
              </a:rPr>
              <a:t>the</a:t>
            </a:r>
            <a:r>
              <a:rPr lang="pt-BR" dirty="0">
                <a:latin typeface="Abadi"/>
              </a:rPr>
              <a:t> date </a:t>
            </a:r>
            <a:r>
              <a:rPr lang="pt-BR" dirty="0" err="1">
                <a:latin typeface="Abadi"/>
              </a:rPr>
              <a:t>column</a:t>
            </a:r>
            <a:r>
              <a:rPr lang="pt-BR" dirty="0">
                <a:latin typeface="Abadi"/>
              </a:rPr>
              <a:t> </a:t>
            </a:r>
            <a:r>
              <a:rPr lang="pt-BR" dirty="0" err="1">
                <a:latin typeface="Abadi"/>
              </a:rPr>
              <a:t>is</a:t>
            </a:r>
            <a:r>
              <a:rPr lang="pt-BR" dirty="0">
                <a:latin typeface="Abadi"/>
              </a:rPr>
              <a:t> </a:t>
            </a:r>
            <a:r>
              <a:rPr lang="pt-BR" dirty="0" err="1">
                <a:latin typeface="Abadi"/>
              </a:rPr>
              <a:t>equal</a:t>
            </a:r>
            <a:r>
              <a:rPr lang="pt-BR" dirty="0">
                <a:latin typeface="Abadi"/>
              </a:rPr>
              <a:t> </a:t>
            </a:r>
            <a:r>
              <a:rPr lang="pt-BR" dirty="0" err="1">
                <a:latin typeface="Abadi"/>
              </a:rPr>
              <a:t>to</a:t>
            </a:r>
            <a:r>
              <a:rPr lang="pt-BR" dirty="0">
                <a:latin typeface="Abadi"/>
              </a:rPr>
              <a:t>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06AC8815-D545-4EC9-AE9C-8A802F3D975D}"/>
              </a:ext>
            </a:extLst>
          </p:cNvPr>
          <p:cNvSpPr txBox="1">
            <a:spLocks/>
          </p:cNvSpPr>
          <p:nvPr/>
        </p:nvSpPr>
        <p:spPr>
          <a:xfrm>
            <a:off x="770010" y="1401330"/>
            <a:ext cx="9910111" cy="477563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a:rPr>
              <a:t>In order to rank the count of landing outcomes between the date 2010-06-04 and 2017-03-20, in descending order, input the following query:</a:t>
            </a:r>
            <a:endParaRPr lang="en-US" sz="22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is this:</a:t>
            </a:r>
            <a:endParaRPr lang="en-US" sz="2200" dirty="0">
              <a:solidFill>
                <a:schemeClr val="accent3">
                  <a:lumMod val="25000"/>
                </a:schemeClr>
              </a:solidFill>
              <a:latin typeface="Abadi" panose="020B0604020104020204" pitchFamily="34" charset="0"/>
            </a:endParaRPr>
          </a:p>
        </p:txBody>
      </p:sp>
      <p:pic>
        <p:nvPicPr>
          <p:cNvPr id="7" name="Imagem 7" descr="Interface gráfica do usuário, Aplicativo&#10;&#10;Descrição gerada automaticamente">
            <a:extLst>
              <a:ext uri="{FF2B5EF4-FFF2-40B4-BE49-F238E27FC236}">
                <a16:creationId xmlns:a16="http://schemas.microsoft.com/office/drawing/2014/main" id="{C16391BC-F61D-42B1-B09E-9E100C4C5E14}"/>
              </a:ext>
            </a:extLst>
          </p:cNvPr>
          <p:cNvPicPr>
            <a:picLocks noChangeAspect="1"/>
          </p:cNvPicPr>
          <p:nvPr/>
        </p:nvPicPr>
        <p:blipFill>
          <a:blip r:embed="rId3"/>
          <a:stretch>
            <a:fillRect/>
          </a:stretch>
        </p:blipFill>
        <p:spPr>
          <a:xfrm>
            <a:off x="897081" y="3829916"/>
            <a:ext cx="1946563" cy="2627168"/>
          </a:xfrm>
          <a:prstGeom prst="rect">
            <a:avLst/>
          </a:prstGeom>
        </p:spPr>
      </p:pic>
      <p:pic>
        <p:nvPicPr>
          <p:cNvPr id="8" name="Imagem 8" descr="Texto&#10;&#10;Descrição gerada automaticamente">
            <a:extLst>
              <a:ext uri="{FF2B5EF4-FFF2-40B4-BE49-F238E27FC236}">
                <a16:creationId xmlns:a16="http://schemas.microsoft.com/office/drawing/2014/main" id="{9816F51B-CC20-4D07-9DC5-3BD788D2D6ED}"/>
              </a:ext>
            </a:extLst>
          </p:cNvPr>
          <p:cNvPicPr>
            <a:picLocks noChangeAspect="1"/>
          </p:cNvPicPr>
          <p:nvPr/>
        </p:nvPicPr>
        <p:blipFill>
          <a:blip r:embed="rId4"/>
          <a:stretch>
            <a:fillRect/>
          </a:stretch>
        </p:blipFill>
        <p:spPr>
          <a:xfrm>
            <a:off x="992332" y="2225603"/>
            <a:ext cx="3184813" cy="969384"/>
          </a:xfrm>
          <a:prstGeom prst="rect">
            <a:avLst/>
          </a:prstGeom>
        </p:spPr>
      </p:pic>
      <p:sp>
        <p:nvSpPr>
          <p:cNvPr id="9" name="CaixaDeTexto 8">
            <a:extLst>
              <a:ext uri="{FF2B5EF4-FFF2-40B4-BE49-F238E27FC236}">
                <a16:creationId xmlns:a16="http://schemas.microsoft.com/office/drawing/2014/main" id="{113943EB-13A8-44F3-83EC-25D3834FB0AC}"/>
              </a:ext>
            </a:extLst>
          </p:cNvPr>
          <p:cNvSpPr txBox="1"/>
          <p:nvPr/>
        </p:nvSpPr>
        <p:spPr>
          <a:xfrm>
            <a:off x="4395355" y="2750128"/>
            <a:ext cx="63973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cs typeface="Calibri"/>
              </a:rPr>
              <a:t>This</a:t>
            </a:r>
            <a:r>
              <a:rPr lang="pt-BR" dirty="0">
                <a:latin typeface="Abadi"/>
                <a:cs typeface="Calibri"/>
              </a:rPr>
              <a:t> query </a:t>
            </a:r>
            <a:r>
              <a:rPr lang="pt-BR" dirty="0" err="1">
                <a:latin typeface="Abadi"/>
                <a:cs typeface="Calibri"/>
              </a:rPr>
              <a:t>selects</a:t>
            </a:r>
            <a:r>
              <a:rPr lang="pt-BR" dirty="0">
                <a:latin typeface="Abadi"/>
                <a:cs typeface="Calibri"/>
              </a:rPr>
              <a:t> </a:t>
            </a:r>
            <a:r>
              <a:rPr lang="pt-BR" dirty="0" err="1">
                <a:latin typeface="Abadi"/>
                <a:cs typeface="Calibri"/>
              </a:rPr>
              <a:t>the</a:t>
            </a:r>
            <a:r>
              <a:rPr lang="pt-BR" dirty="0">
                <a:latin typeface="Abadi"/>
                <a:cs typeface="Calibri"/>
              </a:rPr>
              <a:t> landing </a:t>
            </a:r>
            <a:r>
              <a:rPr lang="pt-BR" dirty="0" err="1">
                <a:latin typeface="Abadi"/>
                <a:cs typeface="Calibri"/>
              </a:rPr>
              <a:t>outcome</a:t>
            </a:r>
            <a:r>
              <a:rPr lang="pt-BR" dirty="0">
                <a:latin typeface="Abadi"/>
                <a:cs typeface="Calibri"/>
              </a:rPr>
              <a:t> </a:t>
            </a:r>
            <a:r>
              <a:rPr lang="pt-BR" dirty="0" err="1">
                <a:latin typeface="Abadi"/>
                <a:cs typeface="Calibri"/>
              </a:rPr>
              <a:t>column</a:t>
            </a:r>
            <a:r>
              <a:rPr lang="pt-BR" dirty="0">
                <a:latin typeface="Abadi"/>
                <a:cs typeface="Calibri"/>
              </a:rPr>
              <a:t> </a:t>
            </a:r>
            <a:r>
              <a:rPr lang="pt-BR" dirty="0" err="1">
                <a:latin typeface="Abadi"/>
                <a:cs typeface="Calibri"/>
              </a:rPr>
              <a:t>and</a:t>
            </a:r>
            <a:r>
              <a:rPr lang="pt-BR" dirty="0">
                <a:latin typeface="Abadi"/>
                <a:cs typeface="Calibri"/>
              </a:rPr>
              <a:t> </a:t>
            </a:r>
            <a:r>
              <a:rPr lang="pt-BR" dirty="0" err="1">
                <a:latin typeface="Abadi"/>
                <a:cs typeface="Calibri"/>
              </a:rPr>
              <a:t>creates</a:t>
            </a:r>
            <a:r>
              <a:rPr lang="pt-BR" dirty="0">
                <a:latin typeface="Abadi"/>
                <a:cs typeface="Calibri"/>
              </a:rPr>
              <a:t> a new </a:t>
            </a:r>
            <a:r>
              <a:rPr lang="pt-BR" dirty="0" err="1">
                <a:latin typeface="Abadi"/>
                <a:cs typeface="Calibri"/>
              </a:rPr>
              <a:t>column</a:t>
            </a:r>
            <a:r>
              <a:rPr lang="pt-BR" dirty="0">
                <a:latin typeface="Abadi"/>
                <a:cs typeface="Calibri"/>
              </a:rPr>
              <a:t> RANK </a:t>
            </a:r>
            <a:r>
              <a:rPr lang="pt-BR" dirty="0" err="1">
                <a:latin typeface="Abadi"/>
                <a:cs typeface="Calibri"/>
              </a:rPr>
              <a:t>which</a:t>
            </a:r>
            <a:r>
              <a:rPr lang="pt-BR" dirty="0">
                <a:latin typeface="Abadi"/>
                <a:cs typeface="Calibri"/>
              </a:rPr>
              <a:t> </a:t>
            </a:r>
            <a:r>
              <a:rPr lang="pt-BR" dirty="0" err="1">
                <a:latin typeface="Abadi"/>
                <a:cs typeface="Calibri"/>
              </a:rPr>
              <a:t>contains</a:t>
            </a:r>
            <a:r>
              <a:rPr lang="pt-BR" dirty="0">
                <a:latin typeface="Abadi"/>
                <a:cs typeface="Calibri"/>
              </a:rPr>
              <a:t> </a:t>
            </a:r>
            <a:r>
              <a:rPr lang="pt-BR" dirty="0" err="1">
                <a:latin typeface="Abadi"/>
                <a:cs typeface="Calibri"/>
              </a:rPr>
              <a:t>the</a:t>
            </a:r>
            <a:r>
              <a:rPr lang="pt-BR" dirty="0">
                <a:latin typeface="Abadi"/>
                <a:cs typeface="Calibri"/>
              </a:rPr>
              <a:t> </a:t>
            </a:r>
            <a:r>
              <a:rPr lang="pt-BR" dirty="0" err="1">
                <a:latin typeface="Abadi"/>
                <a:cs typeface="Calibri"/>
              </a:rPr>
              <a:t>amount</a:t>
            </a:r>
            <a:r>
              <a:rPr lang="pt-BR" dirty="0">
                <a:latin typeface="Abadi"/>
                <a:cs typeface="Calibri"/>
              </a:rPr>
              <a:t> </a:t>
            </a:r>
            <a:r>
              <a:rPr lang="pt-BR" dirty="0" err="1">
                <a:latin typeface="Abadi"/>
                <a:cs typeface="Calibri"/>
              </a:rPr>
              <a:t>of</a:t>
            </a:r>
            <a:r>
              <a:rPr lang="pt-BR" dirty="0">
                <a:latin typeface="Abadi"/>
                <a:cs typeface="Calibri"/>
              </a:rPr>
              <a:t> </a:t>
            </a:r>
            <a:r>
              <a:rPr lang="pt-BR" dirty="0" err="1">
                <a:latin typeface="Abadi"/>
                <a:cs typeface="Calibri"/>
              </a:rPr>
              <a:t>rows</a:t>
            </a:r>
            <a:r>
              <a:rPr lang="pt-BR" dirty="0">
                <a:latin typeface="Abadi"/>
                <a:cs typeface="Calibri"/>
              </a:rPr>
              <a:t> for </a:t>
            </a:r>
            <a:r>
              <a:rPr lang="pt-BR" dirty="0" err="1">
                <a:latin typeface="Abadi"/>
                <a:cs typeface="Calibri"/>
              </a:rPr>
              <a:t>each</a:t>
            </a:r>
            <a:r>
              <a:rPr lang="pt-BR" dirty="0">
                <a:latin typeface="Abadi"/>
                <a:cs typeface="Calibri"/>
              </a:rPr>
              <a:t> </a:t>
            </a:r>
            <a:r>
              <a:rPr lang="pt-BR" dirty="0" err="1">
                <a:latin typeface="Abadi"/>
                <a:cs typeface="Calibri"/>
              </a:rPr>
              <a:t>unique</a:t>
            </a:r>
            <a:r>
              <a:rPr lang="pt-BR" dirty="0">
                <a:latin typeface="Abadi"/>
                <a:cs typeface="Calibri"/>
              </a:rPr>
              <a:t> </a:t>
            </a:r>
            <a:r>
              <a:rPr lang="pt-BR" dirty="0" err="1">
                <a:latin typeface="Abadi"/>
                <a:cs typeface="Calibri"/>
              </a:rPr>
              <a:t>value</a:t>
            </a:r>
            <a:r>
              <a:rPr lang="pt-BR" dirty="0">
                <a:latin typeface="Abadi"/>
                <a:cs typeface="Calibri"/>
              </a:rPr>
              <a:t> in </a:t>
            </a:r>
            <a:r>
              <a:rPr lang="pt-BR" dirty="0" err="1">
                <a:latin typeface="Abadi"/>
                <a:cs typeface="Calibri"/>
              </a:rPr>
              <a:t>the</a:t>
            </a:r>
            <a:r>
              <a:rPr lang="pt-BR" dirty="0">
                <a:latin typeface="Abadi"/>
                <a:cs typeface="Calibri"/>
              </a:rPr>
              <a:t> landing </a:t>
            </a:r>
            <a:r>
              <a:rPr lang="pt-BR" dirty="0" err="1">
                <a:latin typeface="Abadi"/>
                <a:cs typeface="Calibri"/>
              </a:rPr>
              <a:t>outcome</a:t>
            </a:r>
            <a:r>
              <a:rPr lang="pt-BR" dirty="0">
                <a:latin typeface="Abadi"/>
                <a:cs typeface="Calibri"/>
              </a:rPr>
              <a:t> </a:t>
            </a:r>
            <a:r>
              <a:rPr lang="pt-BR" dirty="0" err="1">
                <a:latin typeface="Abadi"/>
                <a:cs typeface="Calibri"/>
              </a:rPr>
              <a:t>column</a:t>
            </a:r>
            <a:r>
              <a:rPr lang="pt-BR" dirty="0">
                <a:latin typeface="Abadi"/>
                <a:cs typeface="Calibri"/>
              </a:rPr>
              <a:t> </a:t>
            </a:r>
            <a:r>
              <a:rPr lang="pt-BR" dirty="0" err="1">
                <a:latin typeface="Abadi"/>
                <a:cs typeface="Calibri"/>
              </a:rPr>
              <a:t>where</a:t>
            </a:r>
            <a:r>
              <a:rPr lang="pt-BR" dirty="0">
                <a:latin typeface="Abadi"/>
                <a:cs typeface="Calibri"/>
              </a:rPr>
              <a:t> </a:t>
            </a:r>
            <a:r>
              <a:rPr lang="pt-BR" dirty="0" err="1">
                <a:latin typeface="Abadi"/>
                <a:cs typeface="Calibri"/>
              </a:rPr>
              <a:t>the</a:t>
            </a:r>
            <a:r>
              <a:rPr lang="pt-BR" dirty="0">
                <a:latin typeface="Abadi"/>
                <a:cs typeface="Calibri"/>
              </a:rPr>
              <a:t> </a:t>
            </a:r>
            <a:r>
              <a:rPr lang="pt-BR" dirty="0" err="1">
                <a:latin typeface="Abadi"/>
                <a:cs typeface="Calibri"/>
              </a:rPr>
              <a:t>values</a:t>
            </a:r>
            <a:r>
              <a:rPr lang="pt-BR" dirty="0">
                <a:latin typeface="Abadi"/>
                <a:cs typeface="Calibri"/>
              </a:rPr>
              <a:t> in </a:t>
            </a:r>
            <a:r>
              <a:rPr lang="pt-BR" dirty="0" err="1">
                <a:latin typeface="Abadi"/>
                <a:cs typeface="Calibri"/>
              </a:rPr>
              <a:t>the</a:t>
            </a:r>
            <a:r>
              <a:rPr lang="pt-BR" dirty="0">
                <a:latin typeface="Abadi"/>
                <a:cs typeface="Calibri"/>
              </a:rPr>
              <a:t> date </a:t>
            </a:r>
            <a:r>
              <a:rPr lang="pt-BR" dirty="0" err="1">
                <a:latin typeface="Abadi"/>
                <a:cs typeface="Calibri"/>
              </a:rPr>
              <a:t>column</a:t>
            </a:r>
            <a:r>
              <a:rPr lang="pt-BR" dirty="0">
                <a:latin typeface="Abadi"/>
                <a:cs typeface="Calibri"/>
              </a:rPr>
              <a:t> are </a:t>
            </a:r>
            <a:r>
              <a:rPr lang="pt-BR" dirty="0" err="1">
                <a:latin typeface="Abadi"/>
                <a:cs typeface="Calibri"/>
              </a:rPr>
              <a:t>between</a:t>
            </a:r>
            <a:r>
              <a:rPr lang="pt-BR" dirty="0">
                <a:latin typeface="Abadi"/>
                <a:cs typeface="Calibri"/>
              </a:rPr>
              <a:t> 2010-06-04 </a:t>
            </a:r>
            <a:r>
              <a:rPr lang="pt-BR" dirty="0" err="1">
                <a:latin typeface="Abadi"/>
                <a:cs typeface="Calibri"/>
              </a:rPr>
              <a:t>and</a:t>
            </a:r>
            <a:r>
              <a:rPr lang="pt-BR" dirty="0">
                <a:latin typeface="Abadi"/>
                <a:cs typeface="Calibri"/>
              </a:rPr>
              <a:t> 2017-03-20, </a:t>
            </a:r>
            <a:r>
              <a:rPr lang="pt-BR" dirty="0" err="1">
                <a:latin typeface="Abadi"/>
                <a:cs typeface="Calibri"/>
              </a:rPr>
              <a:t>then</a:t>
            </a:r>
            <a:r>
              <a:rPr lang="pt-BR" dirty="0">
                <a:latin typeface="Abadi"/>
                <a:cs typeface="Calibri"/>
              </a:rPr>
              <a:t> </a:t>
            </a:r>
            <a:r>
              <a:rPr lang="pt-BR" dirty="0" err="1">
                <a:latin typeface="Abadi"/>
                <a:cs typeface="Calibri"/>
              </a:rPr>
              <a:t>orders</a:t>
            </a:r>
            <a:r>
              <a:rPr lang="pt-BR" dirty="0">
                <a:latin typeface="Abadi"/>
                <a:cs typeface="Calibri"/>
              </a:rPr>
              <a:t> it in </a:t>
            </a:r>
            <a:r>
              <a:rPr lang="pt-BR" dirty="0" err="1">
                <a:latin typeface="Abadi"/>
                <a:cs typeface="Calibri"/>
              </a:rPr>
              <a:t>descending</a:t>
            </a:r>
            <a:r>
              <a:rPr lang="pt-BR" dirty="0">
                <a:latin typeface="Abadi"/>
                <a:cs typeface="Calibri"/>
              </a:rPr>
              <a:t> </a:t>
            </a:r>
            <a:r>
              <a:rPr lang="pt-BR" dirty="0" err="1">
                <a:latin typeface="Abadi"/>
                <a:cs typeface="Calibri"/>
              </a:rPr>
              <a:t>order</a:t>
            </a:r>
            <a:r>
              <a:rPr lang="pt-BR" dirty="0">
                <a:latin typeface="Abadi"/>
                <a:cs typeface="Calibri"/>
              </a:rPr>
              <a:t>.</a:t>
            </a:r>
            <a:endParaRPr lang="pt-BR" dirty="0" err="1">
              <a:cs typeface="Calibri"/>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marked on the map</a:t>
            </a:r>
          </a:p>
        </p:txBody>
      </p:sp>
      <p:pic>
        <p:nvPicPr>
          <p:cNvPr id="4" name="Imagem 5" descr="Mapa&#10;&#10;Descrição gerada automaticamente">
            <a:extLst>
              <a:ext uri="{FF2B5EF4-FFF2-40B4-BE49-F238E27FC236}">
                <a16:creationId xmlns:a16="http://schemas.microsoft.com/office/drawing/2014/main" id="{0389F3D7-A247-41DE-AB2D-DF6B2C93C87B}"/>
              </a:ext>
            </a:extLst>
          </p:cNvPr>
          <p:cNvPicPr>
            <a:picLocks noChangeAspect="1"/>
          </p:cNvPicPr>
          <p:nvPr/>
        </p:nvPicPr>
        <p:blipFill>
          <a:blip r:embed="rId3"/>
          <a:stretch>
            <a:fillRect/>
          </a:stretch>
        </p:blipFill>
        <p:spPr>
          <a:xfrm>
            <a:off x="1182832" y="1656147"/>
            <a:ext cx="6743700" cy="3450458"/>
          </a:xfrm>
          <a:prstGeom prst="rect">
            <a:avLst/>
          </a:prstGeom>
        </p:spPr>
      </p:pic>
      <p:sp>
        <p:nvSpPr>
          <p:cNvPr id="10" name="Seta: para a Direita 9">
            <a:extLst>
              <a:ext uri="{FF2B5EF4-FFF2-40B4-BE49-F238E27FC236}">
                <a16:creationId xmlns:a16="http://schemas.microsoft.com/office/drawing/2014/main" id="{3C237E7E-3C47-442E-B7DF-ADAA93E5A3DB}"/>
              </a:ext>
            </a:extLst>
          </p:cNvPr>
          <p:cNvSpPr/>
          <p:nvPr/>
        </p:nvSpPr>
        <p:spPr>
          <a:xfrm rot="-2400000">
            <a:off x="6817418" y="3384023"/>
            <a:ext cx="2121477" cy="363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Mapa&#10;&#10;Descrição gerada automaticamente">
            <a:extLst>
              <a:ext uri="{FF2B5EF4-FFF2-40B4-BE49-F238E27FC236}">
                <a16:creationId xmlns:a16="http://schemas.microsoft.com/office/drawing/2014/main" id="{63365AEC-20CA-4B23-A84F-78ADBECFDD99}"/>
              </a:ext>
            </a:extLst>
          </p:cNvPr>
          <p:cNvPicPr>
            <a:picLocks noChangeAspect="1"/>
          </p:cNvPicPr>
          <p:nvPr/>
        </p:nvPicPr>
        <p:blipFill>
          <a:blip r:embed="rId4"/>
          <a:stretch>
            <a:fillRect/>
          </a:stretch>
        </p:blipFill>
        <p:spPr>
          <a:xfrm>
            <a:off x="8906741" y="1364881"/>
            <a:ext cx="2743200" cy="1755648"/>
          </a:xfrm>
          <a:prstGeom prst="rect">
            <a:avLst/>
          </a:prstGeom>
          <a:ln w="28575">
            <a:solidFill>
              <a:srgbClr val="4472C4"/>
            </a:solidFill>
          </a:ln>
        </p:spPr>
      </p:pic>
      <p:sp>
        <p:nvSpPr>
          <p:cNvPr id="12" name="CaixaDeTexto 11">
            <a:extLst>
              <a:ext uri="{FF2B5EF4-FFF2-40B4-BE49-F238E27FC236}">
                <a16:creationId xmlns:a16="http://schemas.microsoft.com/office/drawing/2014/main" id="{2D88A56B-C807-4D94-B5B7-90DF2D0452D8}"/>
              </a:ext>
            </a:extLst>
          </p:cNvPr>
          <p:cNvSpPr txBox="1"/>
          <p:nvPr/>
        </p:nvSpPr>
        <p:spPr>
          <a:xfrm>
            <a:off x="7915276" y="3568411"/>
            <a:ext cx="417194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rPr>
              <a:t>We</a:t>
            </a:r>
            <a:r>
              <a:rPr lang="pt-BR" dirty="0">
                <a:latin typeface="Abadi"/>
              </a:rPr>
              <a:t> </a:t>
            </a:r>
            <a:r>
              <a:rPr lang="pt-BR" dirty="0" err="1">
                <a:latin typeface="Abadi"/>
              </a:rPr>
              <a:t>can</a:t>
            </a:r>
            <a:r>
              <a:rPr lang="pt-BR" dirty="0">
                <a:latin typeface="Abadi"/>
              </a:rPr>
              <a:t> </a:t>
            </a:r>
            <a:r>
              <a:rPr lang="pt-BR" dirty="0" err="1">
                <a:latin typeface="Abadi"/>
              </a:rPr>
              <a:t>see</a:t>
            </a:r>
            <a:r>
              <a:rPr lang="pt-BR" dirty="0">
                <a:latin typeface="Abadi"/>
              </a:rPr>
              <a:t> </a:t>
            </a:r>
            <a:r>
              <a:rPr lang="pt-BR" dirty="0" err="1">
                <a:latin typeface="Abadi"/>
              </a:rPr>
              <a:t>on</a:t>
            </a:r>
            <a:r>
              <a:rPr lang="pt-BR" dirty="0">
                <a:latin typeface="Abadi"/>
              </a:rPr>
              <a:t> </a:t>
            </a:r>
            <a:r>
              <a:rPr lang="pt-BR" dirty="0" err="1">
                <a:latin typeface="Abadi"/>
              </a:rPr>
              <a:t>the</a:t>
            </a:r>
            <a:r>
              <a:rPr lang="pt-BR" dirty="0">
                <a:latin typeface="Abadi"/>
              </a:rPr>
              <a:t> </a:t>
            </a:r>
            <a:r>
              <a:rPr lang="pt-BR" dirty="0" err="1">
                <a:latin typeface="Abadi"/>
              </a:rPr>
              <a:t>map</a:t>
            </a:r>
            <a:r>
              <a:rPr lang="pt-BR" dirty="0">
                <a:latin typeface="Abadi"/>
              </a:rPr>
              <a:t> </a:t>
            </a:r>
            <a:r>
              <a:rPr lang="pt-BR" dirty="0" err="1">
                <a:latin typeface="Abadi"/>
              </a:rPr>
              <a:t>that</a:t>
            </a:r>
            <a:r>
              <a:rPr lang="pt-BR" dirty="0">
                <a:latin typeface="Abadi"/>
              </a:rPr>
              <a:t> </a:t>
            </a:r>
            <a:r>
              <a:rPr lang="pt-BR" dirty="0" err="1">
                <a:latin typeface="Abadi"/>
              </a:rPr>
              <a:t>both</a:t>
            </a:r>
            <a:r>
              <a:rPr lang="pt-BR" dirty="0">
                <a:latin typeface="Abadi"/>
              </a:rPr>
              <a:t> </a:t>
            </a:r>
            <a:r>
              <a:rPr lang="pt-BR" dirty="0" err="1">
                <a:latin typeface="Abadi"/>
              </a:rPr>
              <a:t>launch</a:t>
            </a:r>
            <a:r>
              <a:rPr lang="pt-BR" dirty="0">
                <a:latin typeface="Abadi"/>
              </a:rPr>
              <a:t> sites are in </a:t>
            </a:r>
            <a:r>
              <a:rPr lang="pt-BR" dirty="0" err="1">
                <a:latin typeface="Abadi"/>
              </a:rPr>
              <a:t>the</a:t>
            </a:r>
            <a:r>
              <a:rPr lang="pt-BR" dirty="0">
                <a:latin typeface="Abadi"/>
              </a:rPr>
              <a:t> US. </a:t>
            </a:r>
            <a:r>
              <a:rPr lang="pt-BR" dirty="0" err="1">
                <a:latin typeface="Abadi"/>
              </a:rPr>
              <a:t>However</a:t>
            </a:r>
            <a:r>
              <a:rPr lang="pt-BR" dirty="0">
                <a:latin typeface="Abadi"/>
              </a:rPr>
              <a:t>, </a:t>
            </a:r>
            <a:r>
              <a:rPr lang="pt-BR" dirty="0" err="1">
                <a:latin typeface="Abadi"/>
              </a:rPr>
              <a:t>only</a:t>
            </a:r>
            <a:r>
              <a:rPr lang="pt-BR" dirty="0">
                <a:latin typeface="Abadi"/>
              </a:rPr>
              <a:t> </a:t>
            </a:r>
            <a:r>
              <a:rPr lang="pt-BR" dirty="0" err="1">
                <a:latin typeface="Abadi"/>
              </a:rPr>
              <a:t>one</a:t>
            </a:r>
            <a:r>
              <a:rPr lang="pt-BR" dirty="0">
                <a:latin typeface="Abadi"/>
              </a:rPr>
              <a:t> </a:t>
            </a:r>
            <a:r>
              <a:rPr lang="pt-BR" dirty="0" err="1">
                <a:latin typeface="Abadi"/>
              </a:rPr>
              <a:t>is</a:t>
            </a:r>
            <a:r>
              <a:rPr lang="pt-BR" dirty="0">
                <a:latin typeface="Abadi"/>
              </a:rPr>
              <a:t> </a:t>
            </a:r>
            <a:r>
              <a:rPr lang="pt-BR" dirty="0" err="1">
                <a:latin typeface="Abadi"/>
              </a:rPr>
              <a:t>located</a:t>
            </a:r>
            <a:r>
              <a:rPr lang="pt-BR" dirty="0">
                <a:latin typeface="Abadi"/>
              </a:rPr>
              <a:t> in </a:t>
            </a:r>
            <a:r>
              <a:rPr lang="pt-BR" dirty="0" err="1">
                <a:latin typeface="Abadi"/>
              </a:rPr>
              <a:t>the</a:t>
            </a:r>
            <a:r>
              <a:rPr lang="pt-BR" dirty="0">
                <a:latin typeface="Abadi"/>
              </a:rPr>
              <a:t> </a:t>
            </a:r>
            <a:r>
              <a:rPr lang="pt-BR" dirty="0" err="1">
                <a:latin typeface="Abadi"/>
              </a:rPr>
              <a:t>west</a:t>
            </a:r>
            <a:r>
              <a:rPr lang="pt-BR" dirty="0">
                <a:latin typeface="Abadi"/>
              </a:rPr>
              <a:t> </a:t>
            </a:r>
            <a:r>
              <a:rPr lang="pt-BR" dirty="0" err="1">
                <a:latin typeface="Abadi"/>
              </a:rPr>
              <a:t>coast</a:t>
            </a:r>
            <a:r>
              <a:rPr lang="pt-BR" dirty="0">
                <a:latin typeface="Abadi"/>
              </a:rPr>
              <a:t>, </a:t>
            </a:r>
            <a:r>
              <a:rPr lang="pt-BR" dirty="0" err="1">
                <a:latin typeface="Abadi"/>
              </a:rPr>
              <a:t>while</a:t>
            </a:r>
            <a:r>
              <a:rPr lang="pt-BR" dirty="0">
                <a:latin typeface="Abadi"/>
              </a:rPr>
              <a:t> </a:t>
            </a:r>
            <a:r>
              <a:rPr lang="pt-BR" dirty="0" err="1">
                <a:latin typeface="Abadi"/>
              </a:rPr>
              <a:t>the</a:t>
            </a:r>
            <a:r>
              <a:rPr lang="pt-BR" dirty="0">
                <a:latin typeface="Abadi"/>
              </a:rPr>
              <a:t> </a:t>
            </a:r>
            <a:r>
              <a:rPr lang="pt-BR" dirty="0" err="1">
                <a:latin typeface="Abadi"/>
              </a:rPr>
              <a:t>other</a:t>
            </a:r>
            <a:r>
              <a:rPr lang="pt-BR" dirty="0">
                <a:latin typeface="Abadi"/>
              </a:rPr>
              <a:t> </a:t>
            </a:r>
            <a:r>
              <a:rPr lang="pt-BR" dirty="0" err="1">
                <a:latin typeface="Abadi"/>
              </a:rPr>
              <a:t>three</a:t>
            </a:r>
            <a:r>
              <a:rPr lang="pt-BR" dirty="0">
                <a:latin typeface="Abadi"/>
              </a:rPr>
              <a:t> are </a:t>
            </a:r>
            <a:r>
              <a:rPr lang="pt-BR" dirty="0" err="1">
                <a:latin typeface="Abadi"/>
              </a:rPr>
              <a:t>located</a:t>
            </a:r>
            <a:r>
              <a:rPr lang="pt-BR" dirty="0">
                <a:latin typeface="Abadi"/>
              </a:rPr>
              <a:t> in </a:t>
            </a:r>
            <a:r>
              <a:rPr lang="pt-BR" dirty="0" err="1">
                <a:latin typeface="Abadi"/>
              </a:rPr>
              <a:t>the</a:t>
            </a:r>
            <a:r>
              <a:rPr lang="pt-BR" dirty="0">
                <a:latin typeface="Abadi"/>
              </a:rPr>
              <a:t> </a:t>
            </a:r>
            <a:r>
              <a:rPr lang="pt-BR" dirty="0" err="1">
                <a:latin typeface="Abadi"/>
              </a:rPr>
              <a:t>east</a:t>
            </a:r>
            <a:r>
              <a:rPr lang="pt-BR" dirty="0">
                <a:latin typeface="Abadi"/>
              </a:rPr>
              <a:t> </a:t>
            </a:r>
            <a:r>
              <a:rPr lang="pt-BR" dirty="0" err="1">
                <a:latin typeface="Abadi"/>
              </a:rPr>
              <a:t>coast</a:t>
            </a:r>
            <a:r>
              <a:rPr lang="pt-BR" dirty="0">
                <a:latin typeface="Abadi"/>
              </a:rPr>
              <a:t>.</a:t>
            </a:r>
          </a:p>
          <a:p>
            <a:pPr marL="285750" indent="-285750">
              <a:buFont typeface="Arial"/>
              <a:buChar char="•"/>
            </a:pPr>
            <a:endParaRPr lang="pt-BR" dirty="0">
              <a:latin typeface="Abadi"/>
            </a:endParaRPr>
          </a:p>
          <a:p>
            <a:pPr marL="285750" indent="-285750">
              <a:buFont typeface="Arial"/>
              <a:buChar char="•"/>
            </a:pPr>
            <a:r>
              <a:rPr lang="pt-BR" dirty="0" err="1">
                <a:latin typeface="Abadi"/>
              </a:rPr>
              <a:t>We</a:t>
            </a:r>
            <a:r>
              <a:rPr lang="pt-BR" dirty="0">
                <a:latin typeface="Abadi"/>
              </a:rPr>
              <a:t> </a:t>
            </a:r>
            <a:r>
              <a:rPr lang="pt-BR" dirty="0" err="1">
                <a:latin typeface="Abadi"/>
              </a:rPr>
              <a:t>also</a:t>
            </a:r>
            <a:r>
              <a:rPr lang="pt-BR" dirty="0">
                <a:latin typeface="Abadi"/>
              </a:rPr>
              <a:t> </a:t>
            </a:r>
            <a:r>
              <a:rPr lang="pt-BR" dirty="0" err="1">
                <a:latin typeface="Abadi"/>
              </a:rPr>
              <a:t>observed</a:t>
            </a:r>
            <a:r>
              <a:rPr lang="pt-BR" dirty="0">
                <a:latin typeface="Abadi"/>
              </a:rPr>
              <a:t> </a:t>
            </a:r>
            <a:r>
              <a:rPr lang="pt-BR" dirty="0" err="1">
                <a:latin typeface="Abadi"/>
              </a:rPr>
              <a:t>that</a:t>
            </a:r>
            <a:r>
              <a:rPr lang="pt-BR" dirty="0">
                <a:latin typeface="Abadi"/>
              </a:rPr>
              <a:t> CCAFS SLC-40 </a:t>
            </a:r>
            <a:r>
              <a:rPr lang="pt-BR" dirty="0" err="1">
                <a:latin typeface="Abadi"/>
              </a:rPr>
              <a:t>and</a:t>
            </a:r>
            <a:r>
              <a:rPr lang="pt-BR" dirty="0">
                <a:latin typeface="Abadi"/>
              </a:rPr>
              <a:t> CCAFS LC-40 are </a:t>
            </a:r>
            <a:r>
              <a:rPr lang="pt-BR" dirty="0" err="1">
                <a:latin typeface="Abadi"/>
              </a:rPr>
              <a:t>located</a:t>
            </a:r>
            <a:r>
              <a:rPr lang="pt-BR" dirty="0">
                <a:latin typeface="Abadi"/>
              </a:rPr>
              <a:t> </a:t>
            </a:r>
            <a:r>
              <a:rPr lang="pt-BR" dirty="0" err="1">
                <a:latin typeface="Abadi"/>
              </a:rPr>
              <a:t>right</a:t>
            </a:r>
            <a:r>
              <a:rPr lang="pt-BR" dirty="0">
                <a:latin typeface="Abadi"/>
              </a:rPr>
              <a:t> </a:t>
            </a:r>
            <a:r>
              <a:rPr lang="pt-BR" dirty="0" err="1">
                <a:latin typeface="Abadi"/>
              </a:rPr>
              <a:t>next</a:t>
            </a:r>
            <a:r>
              <a:rPr lang="pt-BR" dirty="0">
                <a:latin typeface="Abadi"/>
              </a:rPr>
              <a:t> </a:t>
            </a:r>
            <a:r>
              <a:rPr lang="pt-BR" dirty="0" err="1">
                <a:latin typeface="Abadi"/>
              </a:rPr>
              <a:t>to</a:t>
            </a:r>
            <a:r>
              <a:rPr lang="pt-BR" dirty="0">
                <a:latin typeface="Abadi"/>
              </a:rPr>
              <a:t> </a:t>
            </a:r>
            <a:r>
              <a:rPr lang="pt-BR" dirty="0" err="1">
                <a:latin typeface="Abadi"/>
              </a:rPr>
              <a:t>each</a:t>
            </a:r>
            <a:r>
              <a:rPr lang="pt-BR" dirty="0">
                <a:latin typeface="Abadi"/>
              </a:rPr>
              <a:t> </a:t>
            </a:r>
            <a:r>
              <a:rPr lang="pt-BR" dirty="0" err="1">
                <a:latin typeface="Abadi"/>
              </a:rPr>
              <a:t>other</a:t>
            </a:r>
            <a:r>
              <a:rPr lang="pt-BR" dirty="0">
                <a:latin typeface="Abadi"/>
              </a:rPr>
              <a: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Clusters with Success/Failed</a:t>
            </a:r>
          </a:p>
        </p:txBody>
      </p:sp>
      <p:pic>
        <p:nvPicPr>
          <p:cNvPr id="2" name="Imagem 3" descr="Diagrama&#10;&#10;Descrição gerada automaticamente">
            <a:extLst>
              <a:ext uri="{FF2B5EF4-FFF2-40B4-BE49-F238E27FC236}">
                <a16:creationId xmlns:a16="http://schemas.microsoft.com/office/drawing/2014/main" id="{8E2B8E18-12B8-44F3-B465-1E7D54EA4D16}"/>
              </a:ext>
            </a:extLst>
          </p:cNvPr>
          <p:cNvPicPr>
            <a:picLocks noChangeAspect="1"/>
          </p:cNvPicPr>
          <p:nvPr/>
        </p:nvPicPr>
        <p:blipFill>
          <a:blip r:embed="rId3"/>
          <a:stretch>
            <a:fillRect/>
          </a:stretch>
        </p:blipFill>
        <p:spPr>
          <a:xfrm>
            <a:off x="801831" y="1360370"/>
            <a:ext cx="10484427" cy="2388123"/>
          </a:xfrm>
          <a:prstGeom prst="rect">
            <a:avLst/>
          </a:prstGeom>
        </p:spPr>
      </p:pic>
      <p:sp>
        <p:nvSpPr>
          <p:cNvPr id="4" name="CaixaDeTexto 3">
            <a:extLst>
              <a:ext uri="{FF2B5EF4-FFF2-40B4-BE49-F238E27FC236}">
                <a16:creationId xmlns:a16="http://schemas.microsoft.com/office/drawing/2014/main" id="{6274394E-B679-4C41-8A31-AFC2C1A8321C}"/>
              </a:ext>
            </a:extLst>
          </p:cNvPr>
          <p:cNvSpPr txBox="1"/>
          <p:nvPr/>
        </p:nvSpPr>
        <p:spPr>
          <a:xfrm>
            <a:off x="3667991" y="4023013"/>
            <a:ext cx="486467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cs typeface="Calibri"/>
              </a:rPr>
              <a:t>By</a:t>
            </a:r>
            <a:r>
              <a:rPr lang="pt-BR" dirty="0">
                <a:latin typeface="Abadi"/>
                <a:cs typeface="Calibri"/>
              </a:rPr>
              <a:t> </a:t>
            </a:r>
            <a:r>
              <a:rPr lang="pt-BR" dirty="0" err="1">
                <a:latin typeface="Abadi"/>
                <a:cs typeface="Calibri"/>
              </a:rPr>
              <a:t>creating</a:t>
            </a:r>
            <a:r>
              <a:rPr lang="pt-BR" dirty="0">
                <a:latin typeface="Abadi"/>
                <a:cs typeface="Calibri"/>
              </a:rPr>
              <a:t> </a:t>
            </a:r>
            <a:r>
              <a:rPr lang="pt-BR" dirty="0" err="1">
                <a:latin typeface="Abadi"/>
                <a:cs typeface="Calibri"/>
              </a:rPr>
              <a:t>marker</a:t>
            </a:r>
            <a:r>
              <a:rPr lang="pt-BR" dirty="0">
                <a:latin typeface="Abadi"/>
                <a:cs typeface="Calibri"/>
              </a:rPr>
              <a:t> </a:t>
            </a:r>
            <a:r>
              <a:rPr lang="pt-BR" dirty="0" err="1">
                <a:latin typeface="Abadi"/>
                <a:cs typeface="Calibri"/>
              </a:rPr>
              <a:t>groups</a:t>
            </a:r>
            <a:r>
              <a:rPr lang="pt-BR" dirty="0">
                <a:latin typeface="Abadi"/>
                <a:cs typeface="Calibri"/>
              </a:rPr>
              <a:t> </a:t>
            </a:r>
            <a:r>
              <a:rPr lang="pt-BR" dirty="0" err="1">
                <a:latin typeface="Abadi"/>
                <a:cs typeface="Calibri"/>
              </a:rPr>
              <a:t>with</a:t>
            </a:r>
            <a:r>
              <a:rPr lang="pt-BR" dirty="0">
                <a:latin typeface="Abadi"/>
                <a:cs typeface="Calibri"/>
              </a:rPr>
              <a:t> color </a:t>
            </a:r>
            <a:r>
              <a:rPr lang="pt-BR" dirty="0" err="1">
                <a:latin typeface="Abadi"/>
                <a:cs typeface="Calibri"/>
              </a:rPr>
              <a:t>coding</a:t>
            </a:r>
            <a:r>
              <a:rPr lang="pt-BR" dirty="0">
                <a:latin typeface="Abadi"/>
                <a:cs typeface="Calibri"/>
              </a:rPr>
              <a:t>, </a:t>
            </a:r>
            <a:r>
              <a:rPr lang="pt-BR" dirty="0" err="1">
                <a:latin typeface="Abadi"/>
                <a:cs typeface="Calibri"/>
              </a:rPr>
              <a:t>we</a:t>
            </a:r>
            <a:r>
              <a:rPr lang="pt-BR" dirty="0">
                <a:latin typeface="Abadi"/>
                <a:cs typeface="Calibri"/>
              </a:rPr>
              <a:t> </a:t>
            </a:r>
            <a:r>
              <a:rPr lang="pt-BR" dirty="0" err="1">
                <a:latin typeface="Abadi"/>
                <a:cs typeface="Calibri"/>
              </a:rPr>
              <a:t>can</a:t>
            </a:r>
            <a:r>
              <a:rPr lang="pt-BR" dirty="0">
                <a:latin typeface="Abadi"/>
                <a:cs typeface="Calibri"/>
              </a:rPr>
              <a:t> observe </a:t>
            </a:r>
            <a:r>
              <a:rPr lang="pt-BR" dirty="0" err="1">
                <a:latin typeface="Abadi"/>
                <a:cs typeface="Calibri"/>
              </a:rPr>
              <a:t>that</a:t>
            </a:r>
            <a:r>
              <a:rPr lang="pt-BR" dirty="0">
                <a:latin typeface="Abadi"/>
                <a:cs typeface="Calibri"/>
              </a:rPr>
              <a:t> KSC LC-39A </a:t>
            </a:r>
            <a:r>
              <a:rPr lang="pt-BR" dirty="0" err="1">
                <a:latin typeface="Abadi"/>
                <a:cs typeface="Calibri"/>
              </a:rPr>
              <a:t>had</a:t>
            </a:r>
            <a:r>
              <a:rPr lang="pt-BR" dirty="0">
                <a:latin typeface="Abadi"/>
                <a:cs typeface="Calibri"/>
              </a:rPr>
              <a:t> </a:t>
            </a:r>
            <a:r>
              <a:rPr lang="pt-BR" dirty="0" err="1">
                <a:latin typeface="Abadi"/>
                <a:cs typeface="Calibri"/>
              </a:rPr>
              <a:t>the</a:t>
            </a:r>
            <a:r>
              <a:rPr lang="pt-BR" dirty="0">
                <a:latin typeface="Abadi"/>
                <a:cs typeface="Calibri"/>
              </a:rPr>
              <a:t> </a:t>
            </a:r>
            <a:r>
              <a:rPr lang="pt-BR" dirty="0" err="1">
                <a:latin typeface="Abadi"/>
                <a:cs typeface="Calibri"/>
              </a:rPr>
              <a:t>highest</a:t>
            </a:r>
            <a:r>
              <a:rPr lang="pt-BR" dirty="0">
                <a:latin typeface="Abadi"/>
                <a:cs typeface="Calibri"/>
              </a:rPr>
              <a:t> </a:t>
            </a:r>
            <a:r>
              <a:rPr lang="pt-BR" dirty="0" err="1">
                <a:latin typeface="Abadi"/>
                <a:cs typeface="Calibri"/>
              </a:rPr>
              <a:t>success</a:t>
            </a:r>
            <a:r>
              <a:rPr lang="pt-BR" dirty="0">
                <a:latin typeface="Abadi"/>
                <a:cs typeface="Calibri"/>
              </a:rPr>
              <a:t> </a:t>
            </a:r>
            <a:r>
              <a:rPr lang="pt-BR" dirty="0" err="1">
                <a:latin typeface="Abadi"/>
                <a:cs typeface="Calibri"/>
              </a:rPr>
              <a:t>to</a:t>
            </a:r>
            <a:r>
              <a:rPr lang="pt-BR" dirty="0">
                <a:latin typeface="Abadi"/>
                <a:cs typeface="Calibri"/>
              </a:rPr>
              <a:t> </a:t>
            </a:r>
            <a:r>
              <a:rPr lang="pt-BR" dirty="0" err="1">
                <a:latin typeface="Abadi"/>
                <a:cs typeface="Calibri"/>
              </a:rPr>
              <a:t>fail</a:t>
            </a:r>
            <a:r>
              <a:rPr lang="pt-BR" dirty="0">
                <a:latin typeface="Abadi"/>
                <a:cs typeface="Calibri"/>
              </a:rPr>
              <a:t> rate</a:t>
            </a:r>
          </a:p>
          <a:p>
            <a:pPr marL="285750" indent="-285750">
              <a:buFont typeface="Arial"/>
              <a:buChar char="•"/>
            </a:pPr>
            <a:endParaRPr lang="pt-BR" dirty="0">
              <a:latin typeface="Abadi"/>
              <a:cs typeface="Calibri"/>
            </a:endParaRPr>
          </a:p>
          <a:p>
            <a:pPr marL="285750" indent="-285750">
              <a:buFont typeface="Arial"/>
              <a:buChar char="•"/>
            </a:pPr>
            <a:r>
              <a:rPr lang="pt-BR" dirty="0" err="1">
                <a:latin typeface="Abadi"/>
                <a:cs typeface="Calibri"/>
              </a:rPr>
              <a:t>On</a:t>
            </a:r>
            <a:r>
              <a:rPr lang="pt-BR" dirty="0">
                <a:latin typeface="Abadi"/>
                <a:cs typeface="Calibri"/>
              </a:rPr>
              <a:t> </a:t>
            </a:r>
            <a:r>
              <a:rPr lang="pt-BR" dirty="0" err="1">
                <a:latin typeface="Abadi"/>
                <a:cs typeface="Calibri"/>
              </a:rPr>
              <a:t>the</a:t>
            </a:r>
            <a:r>
              <a:rPr lang="pt-BR" dirty="0">
                <a:latin typeface="Abadi"/>
                <a:cs typeface="Calibri"/>
              </a:rPr>
              <a:t> </a:t>
            </a:r>
            <a:r>
              <a:rPr lang="pt-BR" dirty="0" err="1">
                <a:latin typeface="Abadi"/>
                <a:cs typeface="Calibri"/>
              </a:rPr>
              <a:t>other</a:t>
            </a:r>
            <a:r>
              <a:rPr lang="pt-BR" dirty="0">
                <a:latin typeface="Abadi"/>
                <a:cs typeface="Calibri"/>
              </a:rPr>
              <a:t> </a:t>
            </a:r>
            <a:r>
              <a:rPr lang="pt-BR" dirty="0" err="1">
                <a:latin typeface="Abadi"/>
                <a:cs typeface="Calibri"/>
              </a:rPr>
              <a:t>hand</a:t>
            </a:r>
            <a:r>
              <a:rPr lang="pt-BR" dirty="0">
                <a:latin typeface="Abadi"/>
                <a:cs typeface="Calibri"/>
              </a:rPr>
              <a:t>, CCAFS SLC-40 </a:t>
            </a:r>
            <a:r>
              <a:rPr lang="pt-BR" dirty="0" err="1">
                <a:latin typeface="Abadi"/>
                <a:cs typeface="Calibri"/>
              </a:rPr>
              <a:t>had</a:t>
            </a:r>
            <a:r>
              <a:rPr lang="pt-BR" dirty="0">
                <a:latin typeface="Abadi"/>
                <a:cs typeface="Calibri"/>
              </a:rPr>
              <a:t> </a:t>
            </a:r>
            <a:r>
              <a:rPr lang="pt-BR" dirty="0" err="1">
                <a:latin typeface="Abadi"/>
                <a:cs typeface="Calibri"/>
              </a:rPr>
              <a:t>the</a:t>
            </a:r>
            <a:r>
              <a:rPr lang="pt-BR" dirty="0">
                <a:latin typeface="Abadi"/>
                <a:cs typeface="Calibri"/>
              </a:rPr>
              <a:t> </a:t>
            </a:r>
            <a:r>
              <a:rPr lang="pt-BR" dirty="0" err="1">
                <a:latin typeface="Abadi"/>
                <a:cs typeface="Calibri"/>
              </a:rPr>
              <a:t>greatest</a:t>
            </a:r>
            <a:r>
              <a:rPr lang="pt-BR" dirty="0">
                <a:latin typeface="Abadi"/>
                <a:cs typeface="Calibri"/>
              </a:rPr>
              <a:t> </a:t>
            </a:r>
            <a:r>
              <a:rPr lang="pt-BR" dirty="0" err="1">
                <a:latin typeface="Abadi"/>
                <a:cs typeface="Calibri"/>
              </a:rPr>
              <a:t>amount</a:t>
            </a:r>
            <a:r>
              <a:rPr lang="pt-BR" dirty="0">
                <a:latin typeface="Abadi"/>
                <a:cs typeface="Calibri"/>
              </a:rPr>
              <a:t> </a:t>
            </a:r>
            <a:r>
              <a:rPr lang="pt-BR" dirty="0" err="1">
                <a:latin typeface="Abadi"/>
                <a:cs typeface="Calibri"/>
              </a:rPr>
              <a:t>of</a:t>
            </a:r>
            <a:r>
              <a:rPr lang="pt-BR" dirty="0">
                <a:latin typeface="Abadi"/>
                <a:cs typeface="Calibri"/>
              </a:rPr>
              <a:t> data points </a:t>
            </a:r>
            <a:r>
              <a:rPr lang="pt-BR" dirty="0" err="1">
                <a:latin typeface="Abadi"/>
                <a:cs typeface="Calibri"/>
              </a:rPr>
              <a:t>but</a:t>
            </a:r>
            <a:r>
              <a:rPr lang="pt-BR" dirty="0">
                <a:latin typeface="Abadi"/>
                <a:cs typeface="Calibri"/>
              </a:rPr>
              <a:t> </a:t>
            </a:r>
            <a:r>
              <a:rPr lang="pt-BR" dirty="0" err="1">
                <a:latin typeface="Abadi"/>
                <a:cs typeface="Calibri"/>
              </a:rPr>
              <a:t>the</a:t>
            </a:r>
            <a:r>
              <a:rPr lang="pt-BR" dirty="0">
                <a:latin typeface="Abadi"/>
                <a:cs typeface="Calibri"/>
              </a:rPr>
              <a:t> </a:t>
            </a:r>
            <a:r>
              <a:rPr lang="pt-BR" dirty="0" err="1">
                <a:latin typeface="Abadi"/>
                <a:cs typeface="Calibri"/>
              </a:rPr>
              <a:t>lowest</a:t>
            </a:r>
            <a:r>
              <a:rPr lang="pt-BR" dirty="0">
                <a:latin typeface="Abadi"/>
                <a:cs typeface="Calibri"/>
              </a:rPr>
              <a:t> </a:t>
            </a:r>
            <a:r>
              <a:rPr lang="pt-BR" dirty="0" err="1">
                <a:latin typeface="Abadi"/>
                <a:cs typeface="Calibri"/>
              </a:rPr>
              <a:t>success</a:t>
            </a:r>
            <a:r>
              <a:rPr lang="pt-BR" dirty="0">
                <a:latin typeface="Abadi"/>
                <a:cs typeface="Calibri"/>
              </a:rPr>
              <a:t> </a:t>
            </a:r>
            <a:r>
              <a:rPr lang="pt-BR" dirty="0" err="1">
                <a:latin typeface="Abadi"/>
                <a:cs typeface="Calibri"/>
              </a:rPr>
              <a:t>to</a:t>
            </a:r>
            <a:r>
              <a:rPr lang="pt-BR" dirty="0">
                <a:latin typeface="Abadi"/>
                <a:cs typeface="Calibri"/>
              </a:rPr>
              <a:t> </a:t>
            </a:r>
            <a:r>
              <a:rPr lang="pt-BR" dirty="0" err="1">
                <a:latin typeface="Abadi"/>
                <a:cs typeface="Calibri"/>
              </a:rPr>
              <a:t>fail</a:t>
            </a:r>
            <a:r>
              <a:rPr lang="pt-BR" dirty="0">
                <a:latin typeface="Abadi"/>
                <a:cs typeface="Calibri"/>
              </a:rPr>
              <a:t> rate.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Points of Interest</a:t>
            </a:r>
          </a:p>
        </p:txBody>
      </p:sp>
      <p:pic>
        <p:nvPicPr>
          <p:cNvPr id="2" name="Imagem 3" descr="Diagrama&#10;&#10;Descrição gerada automaticamente">
            <a:extLst>
              <a:ext uri="{FF2B5EF4-FFF2-40B4-BE49-F238E27FC236}">
                <a16:creationId xmlns:a16="http://schemas.microsoft.com/office/drawing/2014/main" id="{32FF76EC-D6C4-4B23-861E-F553C8B45E4D}"/>
              </a:ext>
            </a:extLst>
          </p:cNvPr>
          <p:cNvPicPr>
            <a:picLocks noChangeAspect="1"/>
          </p:cNvPicPr>
          <p:nvPr/>
        </p:nvPicPr>
        <p:blipFill>
          <a:blip r:embed="rId3"/>
          <a:stretch>
            <a:fillRect/>
          </a:stretch>
        </p:blipFill>
        <p:spPr>
          <a:xfrm>
            <a:off x="472786" y="1518935"/>
            <a:ext cx="5505450" cy="4893855"/>
          </a:xfrm>
          <a:prstGeom prst="rect">
            <a:avLst/>
          </a:prstGeom>
        </p:spPr>
      </p:pic>
      <p:pic>
        <p:nvPicPr>
          <p:cNvPr id="4" name="Imagem 5" descr="Mapa&#10;&#10;Descrição gerada automaticamente">
            <a:extLst>
              <a:ext uri="{FF2B5EF4-FFF2-40B4-BE49-F238E27FC236}">
                <a16:creationId xmlns:a16="http://schemas.microsoft.com/office/drawing/2014/main" id="{9C456994-27E6-4B0D-9E34-FFFC8FD58657}"/>
              </a:ext>
            </a:extLst>
          </p:cNvPr>
          <p:cNvPicPr>
            <a:picLocks noChangeAspect="1"/>
          </p:cNvPicPr>
          <p:nvPr/>
        </p:nvPicPr>
        <p:blipFill>
          <a:blip r:embed="rId4"/>
          <a:stretch>
            <a:fillRect/>
          </a:stretch>
        </p:blipFill>
        <p:spPr>
          <a:xfrm>
            <a:off x="6143525" y="1873827"/>
            <a:ext cx="1913860" cy="4114800"/>
          </a:xfrm>
          <a:prstGeom prst="rect">
            <a:avLst/>
          </a:prstGeom>
        </p:spPr>
      </p:pic>
      <p:sp>
        <p:nvSpPr>
          <p:cNvPr id="6" name="CaixaDeTexto 5">
            <a:extLst>
              <a:ext uri="{FF2B5EF4-FFF2-40B4-BE49-F238E27FC236}">
                <a16:creationId xmlns:a16="http://schemas.microsoft.com/office/drawing/2014/main" id="{2DEBE7E2-B9FE-4610-BDD5-51D65E6AAF40}"/>
              </a:ext>
            </a:extLst>
          </p:cNvPr>
          <p:cNvSpPr txBox="1"/>
          <p:nvPr/>
        </p:nvSpPr>
        <p:spPr>
          <a:xfrm>
            <a:off x="8446951" y="2250241"/>
            <a:ext cx="32786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err="1">
                <a:latin typeface="Abadi"/>
              </a:rPr>
              <a:t>Here</a:t>
            </a:r>
            <a:r>
              <a:rPr lang="pt-BR" dirty="0">
                <a:latin typeface="Abadi"/>
              </a:rPr>
              <a:t> </a:t>
            </a:r>
            <a:r>
              <a:rPr lang="pt-BR" dirty="0" err="1">
                <a:latin typeface="Abadi"/>
              </a:rPr>
              <a:t>we</a:t>
            </a:r>
            <a:r>
              <a:rPr lang="pt-BR" dirty="0">
                <a:latin typeface="Abadi"/>
              </a:rPr>
              <a:t> </a:t>
            </a:r>
            <a:r>
              <a:rPr lang="pt-BR" dirty="0" err="1">
                <a:latin typeface="Abadi"/>
              </a:rPr>
              <a:t>can</a:t>
            </a:r>
            <a:r>
              <a:rPr lang="pt-BR" dirty="0">
                <a:latin typeface="Abadi"/>
              </a:rPr>
              <a:t> </a:t>
            </a:r>
            <a:r>
              <a:rPr lang="pt-BR" dirty="0" err="1">
                <a:latin typeface="Abadi"/>
              </a:rPr>
              <a:t>clearly</a:t>
            </a:r>
            <a:r>
              <a:rPr lang="pt-BR" dirty="0">
                <a:latin typeface="Abadi"/>
              </a:rPr>
              <a:t> observe </a:t>
            </a:r>
            <a:r>
              <a:rPr lang="pt-BR" dirty="0" err="1">
                <a:latin typeface="Abadi"/>
              </a:rPr>
              <a:t>that</a:t>
            </a:r>
            <a:r>
              <a:rPr lang="pt-BR" dirty="0">
                <a:latin typeface="Abadi"/>
              </a:rPr>
              <a:t> </a:t>
            </a:r>
            <a:r>
              <a:rPr lang="pt-BR" dirty="0" err="1">
                <a:latin typeface="Abadi"/>
              </a:rPr>
              <a:t>launch</a:t>
            </a:r>
            <a:r>
              <a:rPr lang="pt-BR" dirty="0">
                <a:latin typeface="Abadi"/>
              </a:rPr>
              <a:t> sites are </a:t>
            </a:r>
            <a:r>
              <a:rPr lang="pt-BR" dirty="0" err="1">
                <a:latin typeface="Abadi"/>
              </a:rPr>
              <a:t>usually</a:t>
            </a:r>
            <a:r>
              <a:rPr lang="pt-BR" dirty="0">
                <a:latin typeface="Abadi"/>
              </a:rPr>
              <a:t> close </a:t>
            </a:r>
            <a:r>
              <a:rPr lang="pt-BR" dirty="0" err="1">
                <a:latin typeface="Abadi"/>
              </a:rPr>
              <a:t>to</a:t>
            </a:r>
            <a:r>
              <a:rPr lang="pt-BR" dirty="0">
                <a:latin typeface="Abadi"/>
              </a:rPr>
              <a:t> </a:t>
            </a:r>
            <a:r>
              <a:rPr lang="pt-BR" dirty="0" err="1">
                <a:latin typeface="Abadi"/>
              </a:rPr>
              <a:t>coast</a:t>
            </a:r>
            <a:r>
              <a:rPr lang="pt-BR" dirty="0">
                <a:latin typeface="Abadi"/>
              </a:rPr>
              <a:t> </a:t>
            </a:r>
            <a:r>
              <a:rPr lang="pt-BR" dirty="0" err="1">
                <a:latin typeface="Abadi"/>
              </a:rPr>
              <a:t>lines</a:t>
            </a:r>
            <a:r>
              <a:rPr lang="pt-BR" dirty="0">
                <a:latin typeface="Abadi"/>
              </a:rPr>
              <a:t>, railways, </a:t>
            </a:r>
            <a:r>
              <a:rPr lang="pt-BR" dirty="0" err="1">
                <a:latin typeface="Abadi"/>
              </a:rPr>
              <a:t>and</a:t>
            </a:r>
            <a:r>
              <a:rPr lang="pt-BR" dirty="0">
                <a:latin typeface="Abadi"/>
              </a:rPr>
              <a:t> </a:t>
            </a:r>
            <a:r>
              <a:rPr lang="pt-BR" dirty="0" err="1">
                <a:latin typeface="Abadi"/>
              </a:rPr>
              <a:t>highways</a:t>
            </a:r>
            <a:r>
              <a:rPr lang="pt-BR" dirty="0">
                <a:latin typeface="Abadi"/>
              </a:rPr>
              <a:t> </a:t>
            </a:r>
            <a:r>
              <a:rPr lang="pt-BR" dirty="0" err="1">
                <a:latin typeface="Abadi"/>
              </a:rPr>
              <a:t>but</a:t>
            </a:r>
            <a:r>
              <a:rPr lang="pt-BR" dirty="0">
                <a:latin typeface="Abadi"/>
              </a:rPr>
              <a:t> are quite </a:t>
            </a:r>
            <a:r>
              <a:rPr lang="pt-BR" dirty="0" err="1">
                <a:latin typeface="Abadi"/>
              </a:rPr>
              <a:t>far</a:t>
            </a:r>
            <a:r>
              <a:rPr lang="pt-BR" dirty="0">
                <a:latin typeface="Abadi"/>
              </a:rPr>
              <a:t> </a:t>
            </a:r>
            <a:r>
              <a:rPr lang="pt-BR" dirty="0" err="1">
                <a:latin typeface="Abadi"/>
              </a:rPr>
              <a:t>from</a:t>
            </a:r>
            <a:r>
              <a:rPr lang="pt-BR" dirty="0">
                <a:latin typeface="Abadi"/>
              </a:rPr>
              <a:t> </a:t>
            </a:r>
            <a:r>
              <a:rPr lang="pt-BR" dirty="0" err="1">
                <a:latin typeface="Abadi"/>
              </a:rPr>
              <a:t>cities</a:t>
            </a:r>
            <a:r>
              <a:rPr lang="pt-BR" dirty="0">
                <a:latin typeface="Abadi"/>
              </a:rPr>
              <a: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All Launch Sites</a:t>
            </a:r>
          </a:p>
        </p:txBody>
      </p:sp>
      <p:pic>
        <p:nvPicPr>
          <p:cNvPr id="2" name="Imagem 3" descr="Gráfico, Gráfico de pizza&#10;&#10;Descrição gerada automaticamente">
            <a:extLst>
              <a:ext uri="{FF2B5EF4-FFF2-40B4-BE49-F238E27FC236}">
                <a16:creationId xmlns:a16="http://schemas.microsoft.com/office/drawing/2014/main" id="{BB7772C0-7CA3-44A3-8522-421DAB5460B6}"/>
              </a:ext>
            </a:extLst>
          </p:cNvPr>
          <p:cNvPicPr>
            <a:picLocks noChangeAspect="1"/>
          </p:cNvPicPr>
          <p:nvPr/>
        </p:nvPicPr>
        <p:blipFill>
          <a:blip r:embed="rId3"/>
          <a:stretch>
            <a:fillRect/>
          </a:stretch>
        </p:blipFill>
        <p:spPr>
          <a:xfrm>
            <a:off x="2019643" y="1975764"/>
            <a:ext cx="2743200" cy="2947662"/>
          </a:xfrm>
          <a:prstGeom prst="rect">
            <a:avLst/>
          </a:prstGeom>
        </p:spPr>
      </p:pic>
      <p:pic>
        <p:nvPicPr>
          <p:cNvPr id="4" name="Imagem 5" descr="Texto&#10;&#10;Descrição gerada automaticamente">
            <a:extLst>
              <a:ext uri="{FF2B5EF4-FFF2-40B4-BE49-F238E27FC236}">
                <a16:creationId xmlns:a16="http://schemas.microsoft.com/office/drawing/2014/main" id="{BAC1EDF8-873C-4CEF-A8CE-B7A1113FB744}"/>
              </a:ext>
            </a:extLst>
          </p:cNvPr>
          <p:cNvPicPr>
            <a:picLocks noChangeAspect="1"/>
          </p:cNvPicPr>
          <p:nvPr/>
        </p:nvPicPr>
        <p:blipFill>
          <a:blip r:embed="rId4"/>
          <a:stretch>
            <a:fillRect/>
          </a:stretch>
        </p:blipFill>
        <p:spPr>
          <a:xfrm>
            <a:off x="2491132" y="5024566"/>
            <a:ext cx="1800225" cy="1257300"/>
          </a:xfrm>
          <a:prstGeom prst="rect">
            <a:avLst/>
          </a:prstGeom>
        </p:spPr>
      </p:pic>
      <p:sp>
        <p:nvSpPr>
          <p:cNvPr id="6" name="CaixaDeTexto 5">
            <a:extLst>
              <a:ext uri="{FF2B5EF4-FFF2-40B4-BE49-F238E27FC236}">
                <a16:creationId xmlns:a16="http://schemas.microsoft.com/office/drawing/2014/main" id="{B1D51AE8-34B8-41B0-88F5-48CF30E7EC68}"/>
              </a:ext>
            </a:extLst>
          </p:cNvPr>
          <p:cNvSpPr txBox="1"/>
          <p:nvPr/>
        </p:nvSpPr>
        <p:spPr>
          <a:xfrm>
            <a:off x="5397157" y="1978454"/>
            <a:ext cx="503606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dirty="0">
                <a:latin typeface="Abadi"/>
              </a:rPr>
              <a:t>The data for total </a:t>
            </a:r>
            <a:r>
              <a:rPr lang="pt-BR" dirty="0" err="1">
                <a:latin typeface="Abadi"/>
              </a:rPr>
              <a:t>successful</a:t>
            </a:r>
            <a:r>
              <a:rPr lang="pt-BR" dirty="0">
                <a:latin typeface="Abadi"/>
              </a:rPr>
              <a:t> </a:t>
            </a:r>
            <a:r>
              <a:rPr lang="pt-BR" dirty="0" err="1">
                <a:latin typeface="Abadi"/>
              </a:rPr>
              <a:t>launches</a:t>
            </a:r>
            <a:r>
              <a:rPr lang="pt-BR" dirty="0">
                <a:latin typeface="Abadi"/>
              </a:rPr>
              <a:t> </a:t>
            </a:r>
            <a:r>
              <a:rPr lang="pt-BR" dirty="0" err="1">
                <a:latin typeface="Abadi"/>
              </a:rPr>
              <a:t>by</a:t>
            </a:r>
            <a:r>
              <a:rPr lang="pt-BR" dirty="0">
                <a:latin typeface="Abadi"/>
              </a:rPr>
              <a:t> site </a:t>
            </a:r>
            <a:r>
              <a:rPr lang="pt-BR" dirty="0" err="1">
                <a:latin typeface="Abadi"/>
              </a:rPr>
              <a:t>is</a:t>
            </a:r>
            <a:r>
              <a:rPr lang="pt-BR" dirty="0">
                <a:latin typeface="Abadi"/>
              </a:rPr>
              <a:t> as follows:</a:t>
            </a:r>
          </a:p>
          <a:p>
            <a:pPr marL="285750" indent="-285750">
              <a:buFont typeface="Arial"/>
              <a:buChar char="•"/>
            </a:pPr>
            <a:endParaRPr lang="pt-BR" dirty="0">
              <a:latin typeface="Abadi"/>
            </a:endParaRPr>
          </a:p>
          <a:p>
            <a:pPr marL="742950" lvl="1" indent="-285750">
              <a:buFont typeface="Arial"/>
              <a:buChar char="•"/>
            </a:pPr>
            <a:r>
              <a:rPr lang="pt-BR" dirty="0">
                <a:latin typeface="Abadi"/>
              </a:rPr>
              <a:t>KSC LC-39A: 41.7%</a:t>
            </a:r>
          </a:p>
          <a:p>
            <a:pPr marL="742950" lvl="1" indent="-285750">
              <a:buFont typeface="Arial"/>
              <a:buChar char="•"/>
            </a:pPr>
            <a:r>
              <a:rPr lang="pt-BR" dirty="0">
                <a:latin typeface="Abadi"/>
              </a:rPr>
              <a:t>CCAFS LC-40: 29.2%</a:t>
            </a:r>
          </a:p>
          <a:p>
            <a:pPr marL="742950" lvl="1" indent="-285750">
              <a:buFont typeface="Arial"/>
              <a:buChar char="•"/>
            </a:pPr>
            <a:r>
              <a:rPr lang="pt-BR" dirty="0">
                <a:latin typeface="Abadi"/>
              </a:rPr>
              <a:t>VAFB SLC-4E: 16.7%</a:t>
            </a:r>
          </a:p>
          <a:p>
            <a:pPr marL="742950" lvl="1" indent="-285750">
              <a:buFont typeface="Arial"/>
              <a:buChar char="•"/>
            </a:pPr>
            <a:r>
              <a:rPr lang="pt-BR" dirty="0">
                <a:latin typeface="Abadi"/>
              </a:rPr>
              <a:t>CCAFS SLC-40: 12.5%</a:t>
            </a:r>
          </a:p>
          <a:p>
            <a:pPr marL="742950" lvl="1" indent="-285750">
              <a:buFont typeface="Arial"/>
              <a:buChar char="•"/>
            </a:pPr>
            <a:endParaRPr lang="pt-BR" dirty="0">
              <a:latin typeface="Abadi"/>
            </a:endParaRPr>
          </a:p>
          <a:p>
            <a:pPr marL="285750" indent="-285750">
              <a:buFont typeface="Arial"/>
              <a:buChar char="•"/>
            </a:pPr>
            <a:r>
              <a:rPr lang="pt-BR" dirty="0">
                <a:latin typeface="Abadi"/>
              </a:rPr>
              <a:t>As </a:t>
            </a:r>
            <a:r>
              <a:rPr lang="pt-BR" dirty="0" err="1">
                <a:latin typeface="Abadi"/>
              </a:rPr>
              <a:t>we</a:t>
            </a:r>
            <a:r>
              <a:rPr lang="pt-BR" dirty="0">
                <a:latin typeface="Abadi"/>
              </a:rPr>
              <a:t> </a:t>
            </a:r>
            <a:r>
              <a:rPr lang="pt-BR" dirty="0" err="1">
                <a:latin typeface="Abadi"/>
              </a:rPr>
              <a:t>can</a:t>
            </a:r>
            <a:r>
              <a:rPr lang="pt-BR" dirty="0">
                <a:latin typeface="Abadi"/>
              </a:rPr>
              <a:t> </a:t>
            </a:r>
            <a:r>
              <a:rPr lang="pt-BR" dirty="0" err="1">
                <a:latin typeface="Abadi"/>
              </a:rPr>
              <a:t>see</a:t>
            </a:r>
            <a:r>
              <a:rPr lang="pt-BR" dirty="0">
                <a:latin typeface="Abadi"/>
              </a:rPr>
              <a:t>, KSC LC-39A </a:t>
            </a:r>
            <a:r>
              <a:rPr lang="pt-BR" dirty="0" err="1">
                <a:latin typeface="Abadi"/>
              </a:rPr>
              <a:t>had</a:t>
            </a:r>
            <a:r>
              <a:rPr lang="pt-BR" dirty="0">
                <a:latin typeface="Abadi"/>
              </a:rPr>
              <a:t> </a:t>
            </a:r>
            <a:r>
              <a:rPr lang="pt-BR" dirty="0" err="1">
                <a:latin typeface="Abadi"/>
              </a:rPr>
              <a:t>the</a:t>
            </a:r>
            <a:r>
              <a:rPr lang="pt-BR" dirty="0">
                <a:latin typeface="Abadi"/>
              </a:rPr>
              <a:t> </a:t>
            </a:r>
            <a:r>
              <a:rPr lang="pt-BR" dirty="0" err="1">
                <a:latin typeface="Abadi"/>
              </a:rPr>
              <a:t>highest</a:t>
            </a:r>
            <a:r>
              <a:rPr lang="pt-BR" dirty="0">
                <a:latin typeface="Abadi"/>
              </a:rPr>
              <a:t> </a:t>
            </a:r>
            <a:r>
              <a:rPr lang="pt-BR" dirty="0" err="1">
                <a:latin typeface="Abadi"/>
              </a:rPr>
              <a:t>amount</a:t>
            </a:r>
            <a:r>
              <a:rPr lang="pt-BR" dirty="0">
                <a:latin typeface="Abadi"/>
              </a:rPr>
              <a:t> </a:t>
            </a:r>
            <a:r>
              <a:rPr lang="pt-BR" dirty="0" err="1">
                <a:latin typeface="Abadi"/>
              </a:rPr>
              <a:t>of</a:t>
            </a:r>
            <a:r>
              <a:rPr lang="pt-BR" dirty="0">
                <a:latin typeface="Abadi"/>
              </a:rPr>
              <a:t> </a:t>
            </a:r>
            <a:r>
              <a:rPr lang="pt-BR" dirty="0" err="1">
                <a:latin typeface="Abadi"/>
              </a:rPr>
              <a:t>successful</a:t>
            </a:r>
            <a:r>
              <a:rPr lang="pt-BR" dirty="0">
                <a:latin typeface="Abadi"/>
              </a:rPr>
              <a:t> </a:t>
            </a:r>
            <a:r>
              <a:rPr lang="pt-BR" dirty="0" err="1">
                <a:latin typeface="Abadi"/>
              </a:rPr>
              <a:t>launches</a:t>
            </a:r>
            <a:r>
              <a:rPr lang="pt-BR" dirty="0">
                <a:latin typeface="Abadi"/>
              </a:rPr>
              <a:t> </a:t>
            </a:r>
            <a:r>
              <a:rPr lang="pt-BR" dirty="0" err="1">
                <a:latin typeface="Abadi"/>
              </a:rPr>
              <a:t>among</a:t>
            </a:r>
            <a:r>
              <a:rPr lang="pt-BR" dirty="0">
                <a:latin typeface="Abadi"/>
              </a:rPr>
              <a:t> </a:t>
            </a:r>
            <a:r>
              <a:rPr lang="pt-BR" dirty="0" err="1">
                <a:latin typeface="Abadi"/>
              </a:rPr>
              <a:t>all</a:t>
            </a:r>
            <a:r>
              <a:rPr lang="pt-BR" dirty="0">
                <a:latin typeface="Abadi"/>
              </a:rPr>
              <a:t> </a:t>
            </a:r>
            <a:r>
              <a:rPr lang="pt-BR" dirty="0" err="1">
                <a:latin typeface="Abadi"/>
              </a:rPr>
              <a:t>launch</a:t>
            </a:r>
            <a:r>
              <a:rPr lang="pt-BR" dirty="0">
                <a:latin typeface="Abadi"/>
              </a:rPr>
              <a:t> sites.</a:t>
            </a:r>
            <a:endParaRPr lang="pt-BR" dirty="0">
              <a:cs typeface="Calibri"/>
            </a:endParaRPr>
          </a:p>
        </p:txBody>
      </p:sp>
      <p:pic>
        <p:nvPicPr>
          <p:cNvPr id="7" name="Imagem 8" descr="Uma imagem contendo Logotipo&#10;&#10;Descrição gerada automaticamente">
            <a:extLst>
              <a:ext uri="{FF2B5EF4-FFF2-40B4-BE49-F238E27FC236}">
                <a16:creationId xmlns:a16="http://schemas.microsoft.com/office/drawing/2014/main" id="{5F9E5B80-E81D-4152-A82A-8EF62A3FB674}"/>
              </a:ext>
            </a:extLst>
          </p:cNvPr>
          <p:cNvPicPr>
            <a:picLocks noChangeAspect="1"/>
          </p:cNvPicPr>
          <p:nvPr/>
        </p:nvPicPr>
        <p:blipFill>
          <a:blip r:embed="rId5"/>
          <a:stretch>
            <a:fillRect/>
          </a:stretch>
        </p:blipFill>
        <p:spPr>
          <a:xfrm>
            <a:off x="2019643" y="1700512"/>
            <a:ext cx="2743200" cy="56000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265" y="947712"/>
            <a:ext cx="10529979" cy="54810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400" dirty="0">
              <a:solidFill>
                <a:schemeClr val="accent3">
                  <a:lumMod val="25000"/>
                </a:schemeClr>
              </a:solidFill>
              <a:latin typeface="Abadi"/>
            </a:endParaRPr>
          </a:p>
          <a:p>
            <a:pPr>
              <a:spcBef>
                <a:spcPts val="1400"/>
              </a:spcBef>
            </a:pPr>
            <a:r>
              <a:rPr lang="en-US" dirty="0">
                <a:solidFill>
                  <a:schemeClr val="accent3">
                    <a:lumMod val="25000"/>
                  </a:schemeClr>
                </a:solidFill>
                <a:latin typeface="Abadi"/>
              </a:rPr>
              <a:t>Context:</a:t>
            </a:r>
          </a:p>
          <a:p>
            <a:pPr lvl="1">
              <a:spcBef>
                <a:spcPts val="1400"/>
              </a:spcBef>
            </a:pPr>
            <a:r>
              <a:rPr lang="en-US" dirty="0">
                <a:solidFill>
                  <a:schemeClr val="accent3">
                    <a:lumMod val="25000"/>
                  </a:schemeClr>
                </a:solidFill>
                <a:latin typeface="Abadi"/>
              </a:rPr>
              <a:t>Commercial Space Age is now here. With the latest technologies, the space industry has become powerful as it has never been. However, costs of launch remain a key barrier for scalability.</a:t>
            </a:r>
          </a:p>
          <a:p>
            <a:pPr lvl="1">
              <a:spcBef>
                <a:spcPts val="1400"/>
              </a:spcBef>
            </a:pPr>
            <a:r>
              <a:rPr lang="en-US" dirty="0">
                <a:solidFill>
                  <a:schemeClr val="accent3">
                    <a:lumMod val="25000"/>
                  </a:schemeClr>
                </a:solidFill>
                <a:latin typeface="Abadi"/>
              </a:rPr>
              <a:t>SpaceX has best pricing ($62 million vs ~$165 million) because its technology allows for the possible recovery of the first stage piece, which can be later reused.</a:t>
            </a:r>
          </a:p>
          <a:p>
            <a:pPr>
              <a:spcBef>
                <a:spcPts val="1400"/>
              </a:spcBef>
            </a:pPr>
            <a:r>
              <a:rPr lang="en-US" dirty="0">
                <a:solidFill>
                  <a:schemeClr val="accent3">
                    <a:lumMod val="25000"/>
                  </a:schemeClr>
                </a:solidFill>
                <a:latin typeface="Abadi"/>
              </a:rPr>
              <a:t>The problem:</a:t>
            </a:r>
          </a:p>
          <a:p>
            <a:pPr lvl="1">
              <a:spcBef>
                <a:spcPts val="1400"/>
              </a:spcBef>
            </a:pPr>
            <a:r>
              <a:rPr lang="en-US" dirty="0">
                <a:solidFill>
                  <a:schemeClr val="accent3">
                    <a:lumMod val="25000"/>
                  </a:schemeClr>
                </a:solidFill>
                <a:latin typeface="Abadi"/>
              </a:rPr>
              <a:t>How can we use past data from SpaceX to boost a new competitor called </a:t>
            </a:r>
            <a:r>
              <a:rPr lang="en-US" dirty="0" err="1">
                <a:solidFill>
                  <a:schemeClr val="accent3">
                    <a:lumMod val="25000"/>
                  </a:schemeClr>
                </a:solidFill>
                <a:latin typeface="Abadi"/>
              </a:rPr>
              <a:t>SpaceY</a:t>
            </a:r>
            <a:r>
              <a:rPr lang="en-US" dirty="0">
                <a:solidFill>
                  <a:schemeClr val="accent3">
                    <a:lumMod val="25000"/>
                  </a:schemeClr>
                </a:solidFill>
                <a:latin typeface="Abadi"/>
              </a:rPr>
              <a:t>, which could predict which factors influence the success rate of recovery?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Distribution for Highest Success Launch Site</a:t>
            </a:r>
          </a:p>
        </p:txBody>
      </p:sp>
      <p:pic>
        <p:nvPicPr>
          <p:cNvPr id="4" name="Imagem 5" descr="Gráfico, Gráfico de pizza&#10;&#10;Descrição gerada automaticamente">
            <a:extLst>
              <a:ext uri="{FF2B5EF4-FFF2-40B4-BE49-F238E27FC236}">
                <a16:creationId xmlns:a16="http://schemas.microsoft.com/office/drawing/2014/main" id="{C3F9F0A3-0C84-41B9-97E2-0AEE8863D0EC}"/>
              </a:ext>
            </a:extLst>
          </p:cNvPr>
          <p:cNvPicPr>
            <a:picLocks noChangeAspect="1"/>
          </p:cNvPicPr>
          <p:nvPr/>
        </p:nvPicPr>
        <p:blipFill>
          <a:blip r:embed="rId3"/>
          <a:stretch>
            <a:fillRect/>
          </a:stretch>
        </p:blipFill>
        <p:spPr>
          <a:xfrm>
            <a:off x="1305697" y="2338536"/>
            <a:ext cx="4280929" cy="2524170"/>
          </a:xfrm>
          <a:prstGeom prst="rect">
            <a:avLst/>
          </a:prstGeom>
        </p:spPr>
      </p:pic>
      <p:sp>
        <p:nvSpPr>
          <p:cNvPr id="7" name="CaixaDeTexto 6">
            <a:extLst>
              <a:ext uri="{FF2B5EF4-FFF2-40B4-BE49-F238E27FC236}">
                <a16:creationId xmlns:a16="http://schemas.microsoft.com/office/drawing/2014/main" id="{55EEAEFE-ADAC-437E-B588-3F7B5C7D1FA4}"/>
              </a:ext>
            </a:extLst>
          </p:cNvPr>
          <p:cNvSpPr txBox="1"/>
          <p:nvPr/>
        </p:nvSpPr>
        <p:spPr>
          <a:xfrm>
            <a:off x="5940261" y="2629446"/>
            <a:ext cx="486467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sz="2000" dirty="0">
                <a:latin typeface="Abadi"/>
                <a:cs typeface="Calibri"/>
              </a:rPr>
              <a:t>For </a:t>
            </a:r>
            <a:r>
              <a:rPr lang="pt-BR" sz="2000" dirty="0" err="1">
                <a:latin typeface="Abadi"/>
                <a:cs typeface="Calibri"/>
              </a:rPr>
              <a:t>this</a:t>
            </a:r>
            <a:r>
              <a:rPr lang="pt-BR" sz="2000" dirty="0">
                <a:latin typeface="Abadi"/>
                <a:cs typeface="Calibri"/>
              </a:rPr>
              <a:t> </a:t>
            </a:r>
            <a:r>
              <a:rPr lang="pt-BR" sz="2000" dirty="0" err="1">
                <a:latin typeface="Abadi"/>
                <a:cs typeface="Calibri"/>
              </a:rPr>
              <a:t>graph</a:t>
            </a:r>
            <a:r>
              <a:rPr lang="pt-BR" sz="2000" dirty="0">
                <a:latin typeface="Abadi"/>
                <a:cs typeface="Calibri"/>
              </a:rPr>
              <a:t>, </a:t>
            </a:r>
            <a:r>
              <a:rPr lang="pt-BR" sz="2000" dirty="0" err="1">
                <a:latin typeface="Abadi"/>
                <a:cs typeface="Calibri"/>
              </a:rPr>
              <a:t>you</a:t>
            </a:r>
            <a:r>
              <a:rPr lang="pt-BR" sz="2000" dirty="0">
                <a:latin typeface="Abadi"/>
                <a:cs typeface="Calibri"/>
              </a:rPr>
              <a:t> </a:t>
            </a:r>
            <a:r>
              <a:rPr lang="pt-BR" sz="2000" dirty="0" err="1">
                <a:latin typeface="Abadi"/>
                <a:cs typeface="Calibri"/>
              </a:rPr>
              <a:t>can</a:t>
            </a:r>
            <a:r>
              <a:rPr lang="pt-BR" sz="2000" dirty="0">
                <a:latin typeface="Abadi"/>
                <a:cs typeface="Calibri"/>
              </a:rPr>
              <a:t> </a:t>
            </a:r>
            <a:r>
              <a:rPr lang="pt-BR" sz="2000" dirty="0" err="1">
                <a:latin typeface="Abadi"/>
                <a:cs typeface="Calibri"/>
              </a:rPr>
              <a:t>see</a:t>
            </a:r>
            <a:r>
              <a:rPr lang="pt-BR" sz="2000" dirty="0">
                <a:latin typeface="Abadi"/>
                <a:cs typeface="Calibri"/>
              </a:rPr>
              <a:t> KSC LC-39A </a:t>
            </a:r>
            <a:r>
              <a:rPr lang="pt-BR" sz="2000" dirty="0" err="1">
                <a:latin typeface="Abadi"/>
                <a:cs typeface="Calibri"/>
              </a:rPr>
              <a:t>is</a:t>
            </a:r>
            <a:r>
              <a:rPr lang="pt-BR" sz="2000" dirty="0">
                <a:latin typeface="Abadi"/>
                <a:cs typeface="Calibri"/>
              </a:rPr>
              <a:t> </a:t>
            </a:r>
            <a:r>
              <a:rPr lang="pt-BR" sz="2000" dirty="0" err="1">
                <a:latin typeface="Abadi"/>
                <a:cs typeface="Calibri"/>
              </a:rPr>
              <a:t>detaily</a:t>
            </a:r>
            <a:r>
              <a:rPr lang="pt-BR" sz="2000" dirty="0">
                <a:latin typeface="Abadi"/>
                <a:cs typeface="Calibri"/>
              </a:rPr>
              <a:t> </a:t>
            </a:r>
            <a:r>
              <a:rPr lang="pt-BR" sz="2000" dirty="0" err="1">
                <a:latin typeface="Abadi"/>
                <a:cs typeface="Calibri"/>
              </a:rPr>
              <a:t>analyzed</a:t>
            </a:r>
            <a:r>
              <a:rPr lang="pt-BR" sz="2000" dirty="0">
                <a:latin typeface="Abadi"/>
                <a:cs typeface="Calibri"/>
              </a:rPr>
              <a:t>.</a:t>
            </a:r>
          </a:p>
          <a:p>
            <a:endParaRPr lang="pt-BR" sz="2000" dirty="0">
              <a:latin typeface="Abadi"/>
              <a:cs typeface="Calibri"/>
            </a:endParaRPr>
          </a:p>
          <a:p>
            <a:pPr marL="285750" indent="-285750">
              <a:buFont typeface="Arial"/>
              <a:buChar char="•"/>
            </a:pPr>
            <a:r>
              <a:rPr lang="pt-BR" sz="2000" dirty="0" err="1">
                <a:latin typeface="Abadi"/>
                <a:cs typeface="Calibri"/>
              </a:rPr>
              <a:t>From</a:t>
            </a:r>
            <a:r>
              <a:rPr lang="pt-BR" sz="2000" dirty="0">
                <a:latin typeface="Abadi"/>
                <a:cs typeface="Calibri"/>
              </a:rPr>
              <a:t> </a:t>
            </a:r>
            <a:r>
              <a:rPr lang="pt-BR" sz="2000" dirty="0" err="1">
                <a:latin typeface="Abadi"/>
                <a:cs typeface="Calibri"/>
              </a:rPr>
              <a:t>all</a:t>
            </a:r>
            <a:r>
              <a:rPr lang="pt-BR" sz="2000" dirty="0">
                <a:latin typeface="Abadi"/>
                <a:cs typeface="Calibri"/>
              </a:rPr>
              <a:t> </a:t>
            </a:r>
            <a:r>
              <a:rPr lang="pt-BR" sz="2000" dirty="0" err="1">
                <a:latin typeface="Abadi"/>
                <a:cs typeface="Calibri"/>
              </a:rPr>
              <a:t>launches</a:t>
            </a:r>
            <a:r>
              <a:rPr lang="pt-BR" sz="2000" dirty="0">
                <a:latin typeface="Abadi"/>
                <a:cs typeface="Calibri"/>
              </a:rPr>
              <a:t> in </a:t>
            </a:r>
            <a:r>
              <a:rPr lang="pt-BR" sz="2000" dirty="0" err="1">
                <a:latin typeface="Abadi"/>
                <a:cs typeface="Calibri"/>
              </a:rPr>
              <a:t>this</a:t>
            </a:r>
            <a:r>
              <a:rPr lang="pt-BR" sz="2000" dirty="0">
                <a:latin typeface="Abadi"/>
                <a:cs typeface="Calibri"/>
              </a:rPr>
              <a:t> site, 76.9% </a:t>
            </a:r>
            <a:r>
              <a:rPr lang="pt-BR" sz="2000" dirty="0" err="1">
                <a:latin typeface="Abadi"/>
                <a:cs typeface="Calibri"/>
              </a:rPr>
              <a:t>succeed</a:t>
            </a:r>
            <a:r>
              <a:rPr lang="pt-BR" sz="2000" dirty="0">
                <a:latin typeface="Abadi"/>
                <a:cs typeface="Calibri"/>
              </a:rPr>
              <a:t> </a:t>
            </a:r>
            <a:r>
              <a:rPr lang="pt-BR" sz="2000" dirty="0" err="1">
                <a:latin typeface="Abadi"/>
                <a:cs typeface="Calibri"/>
              </a:rPr>
              <a:t>and</a:t>
            </a:r>
            <a:r>
              <a:rPr lang="pt-BR" sz="2000" dirty="0">
                <a:latin typeface="Abadi"/>
                <a:cs typeface="Calibri"/>
              </a:rPr>
              <a:t> 23.1% </a:t>
            </a:r>
            <a:r>
              <a:rPr lang="pt-BR" sz="2000" dirty="0" err="1">
                <a:latin typeface="Abadi"/>
                <a:cs typeface="Calibri"/>
              </a:rPr>
              <a:t>failed</a:t>
            </a:r>
            <a:r>
              <a:rPr lang="pt-BR" sz="2000" dirty="0">
                <a:latin typeface="Abadi"/>
                <a:cs typeface="Calibri"/>
              </a:rPr>
              <a:t> </a:t>
            </a:r>
            <a:r>
              <a:rPr lang="pt-BR" sz="2000" dirty="0" err="1">
                <a:latin typeface="Abadi"/>
                <a:cs typeface="Calibri"/>
              </a:rPr>
              <a:t>to</a:t>
            </a:r>
            <a:r>
              <a:rPr lang="pt-BR" sz="2000" dirty="0">
                <a:latin typeface="Abadi"/>
                <a:cs typeface="Calibri"/>
              </a:rPr>
              <a:t> </a:t>
            </a:r>
            <a:r>
              <a:rPr lang="pt-BR" sz="2000" dirty="0" err="1">
                <a:latin typeface="Abadi"/>
                <a:cs typeface="Calibri"/>
              </a:rPr>
              <a:t>land</a:t>
            </a:r>
            <a:r>
              <a:rPr lang="pt-BR" sz="2000" dirty="0">
                <a:latin typeface="Abadi"/>
                <a:cs typeface="Calibri"/>
              </a:rPr>
              <a:t> </a:t>
            </a:r>
            <a:r>
              <a:rPr lang="pt-BR" sz="2000" dirty="0" err="1">
                <a:latin typeface="Abadi"/>
                <a:cs typeface="Calibri"/>
              </a:rPr>
              <a:t>the</a:t>
            </a:r>
            <a:r>
              <a:rPr lang="pt-BR" sz="2000" dirty="0">
                <a:latin typeface="Abadi"/>
                <a:cs typeface="Calibri"/>
              </a:rPr>
              <a:t> </a:t>
            </a:r>
            <a:r>
              <a:rPr lang="pt-BR" sz="2000" dirty="0" err="1">
                <a:latin typeface="Abadi"/>
                <a:cs typeface="Calibri"/>
              </a:rPr>
              <a:t>booster</a:t>
            </a:r>
            <a:r>
              <a:rPr lang="pt-BR" sz="2000" dirty="0">
                <a:latin typeface="Abadi"/>
                <a:cs typeface="Calibri"/>
              </a:rPr>
              <a: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Mass vs Class Scatterplot for different Mass Ranges</a:t>
            </a:r>
            <a:endParaRPr lang="pt-BR" dirty="0"/>
          </a:p>
        </p:txBody>
      </p:sp>
      <p:pic>
        <p:nvPicPr>
          <p:cNvPr id="2" name="Imagem 3" descr="Uma imagem contendo Tabela&#10;&#10;Descrição gerada automaticamente">
            <a:extLst>
              <a:ext uri="{FF2B5EF4-FFF2-40B4-BE49-F238E27FC236}">
                <a16:creationId xmlns:a16="http://schemas.microsoft.com/office/drawing/2014/main" id="{EF9A464D-350C-490B-84EE-C43CA4B57498}"/>
              </a:ext>
            </a:extLst>
          </p:cNvPr>
          <p:cNvPicPr>
            <a:picLocks noChangeAspect="1"/>
          </p:cNvPicPr>
          <p:nvPr/>
        </p:nvPicPr>
        <p:blipFill>
          <a:blip r:embed="rId3"/>
          <a:stretch>
            <a:fillRect/>
          </a:stretch>
        </p:blipFill>
        <p:spPr>
          <a:xfrm>
            <a:off x="605481" y="1498581"/>
            <a:ext cx="5825523" cy="2103432"/>
          </a:xfrm>
          <a:prstGeom prst="rect">
            <a:avLst/>
          </a:prstGeom>
        </p:spPr>
      </p:pic>
      <p:pic>
        <p:nvPicPr>
          <p:cNvPr id="4" name="Imagem 5" descr="Uma imagem contendo Tabela&#10;&#10;Descrição gerada automaticamente">
            <a:extLst>
              <a:ext uri="{FF2B5EF4-FFF2-40B4-BE49-F238E27FC236}">
                <a16:creationId xmlns:a16="http://schemas.microsoft.com/office/drawing/2014/main" id="{FFD0B5C4-2611-4793-8016-34E17227CA06}"/>
              </a:ext>
            </a:extLst>
          </p:cNvPr>
          <p:cNvPicPr>
            <a:picLocks noChangeAspect="1"/>
          </p:cNvPicPr>
          <p:nvPr/>
        </p:nvPicPr>
        <p:blipFill>
          <a:blip r:embed="rId4"/>
          <a:stretch>
            <a:fillRect/>
          </a:stretch>
        </p:blipFill>
        <p:spPr>
          <a:xfrm>
            <a:off x="605482" y="3886637"/>
            <a:ext cx="5825525" cy="2105267"/>
          </a:xfrm>
          <a:prstGeom prst="rect">
            <a:avLst/>
          </a:prstGeom>
        </p:spPr>
      </p:pic>
      <p:sp>
        <p:nvSpPr>
          <p:cNvPr id="6" name="CaixaDeTexto 5">
            <a:extLst>
              <a:ext uri="{FF2B5EF4-FFF2-40B4-BE49-F238E27FC236}">
                <a16:creationId xmlns:a16="http://schemas.microsoft.com/office/drawing/2014/main" id="{0B10C4A5-C0D0-4D50-A481-EBCC55050596}"/>
              </a:ext>
            </a:extLst>
          </p:cNvPr>
          <p:cNvSpPr txBox="1"/>
          <p:nvPr/>
        </p:nvSpPr>
        <p:spPr>
          <a:xfrm>
            <a:off x="6893698" y="1930400"/>
            <a:ext cx="4390766"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t-BR" sz="2000" dirty="0" err="1">
                <a:latin typeface="Abadi"/>
              </a:rPr>
              <a:t>Here</a:t>
            </a:r>
            <a:r>
              <a:rPr lang="pt-BR" sz="2000" dirty="0">
                <a:latin typeface="Abadi"/>
              </a:rPr>
              <a:t> </a:t>
            </a:r>
            <a:r>
              <a:rPr lang="pt-BR" sz="2000" dirty="0" err="1">
                <a:latin typeface="Abadi"/>
              </a:rPr>
              <a:t>we</a:t>
            </a:r>
            <a:r>
              <a:rPr lang="pt-BR" sz="2000" dirty="0">
                <a:latin typeface="Abadi"/>
              </a:rPr>
              <a:t> </a:t>
            </a:r>
            <a:r>
              <a:rPr lang="pt-BR" sz="2000" dirty="0" err="1">
                <a:latin typeface="Abadi"/>
              </a:rPr>
              <a:t>can</a:t>
            </a:r>
            <a:r>
              <a:rPr lang="pt-BR" sz="2000" dirty="0">
                <a:latin typeface="Abadi"/>
              </a:rPr>
              <a:t> </a:t>
            </a:r>
            <a:r>
              <a:rPr lang="pt-BR" sz="2000" dirty="0" err="1">
                <a:latin typeface="Abadi"/>
              </a:rPr>
              <a:t>see</a:t>
            </a:r>
            <a:r>
              <a:rPr lang="pt-BR" sz="2000" dirty="0">
                <a:latin typeface="Abadi"/>
              </a:rPr>
              <a:t> </a:t>
            </a:r>
            <a:r>
              <a:rPr lang="pt-BR" sz="2000" dirty="0" err="1">
                <a:latin typeface="Abadi"/>
              </a:rPr>
              <a:t>the</a:t>
            </a:r>
            <a:r>
              <a:rPr lang="pt-BR" sz="2000" dirty="0">
                <a:latin typeface="Abadi"/>
              </a:rPr>
              <a:t> </a:t>
            </a:r>
            <a:r>
              <a:rPr lang="pt-BR" sz="2000" dirty="0" err="1">
                <a:latin typeface="Abadi"/>
              </a:rPr>
              <a:t>correlation</a:t>
            </a:r>
            <a:r>
              <a:rPr lang="pt-BR" sz="2000" dirty="0">
                <a:latin typeface="Abadi"/>
              </a:rPr>
              <a:t> </a:t>
            </a:r>
            <a:r>
              <a:rPr lang="pt-BR" sz="2000" dirty="0" err="1">
                <a:latin typeface="Abadi"/>
              </a:rPr>
              <a:t>between</a:t>
            </a:r>
            <a:r>
              <a:rPr lang="pt-BR" sz="2000" dirty="0">
                <a:latin typeface="Abadi"/>
              </a:rPr>
              <a:t> </a:t>
            </a:r>
            <a:r>
              <a:rPr lang="pt-BR" sz="2000" dirty="0" err="1">
                <a:latin typeface="Abadi"/>
              </a:rPr>
              <a:t>payload</a:t>
            </a:r>
            <a:r>
              <a:rPr lang="pt-BR" sz="2000" dirty="0">
                <a:latin typeface="Abadi"/>
              </a:rPr>
              <a:t> </a:t>
            </a:r>
            <a:r>
              <a:rPr lang="pt-BR" sz="2000" dirty="0" err="1">
                <a:latin typeface="Abadi"/>
              </a:rPr>
              <a:t>mass</a:t>
            </a:r>
            <a:r>
              <a:rPr lang="pt-BR" sz="2000" dirty="0">
                <a:latin typeface="Abadi"/>
              </a:rPr>
              <a:t> </a:t>
            </a:r>
            <a:r>
              <a:rPr lang="pt-BR" sz="2000" dirty="0" err="1">
                <a:latin typeface="Abadi"/>
              </a:rPr>
              <a:t>and</a:t>
            </a:r>
            <a:r>
              <a:rPr lang="pt-BR" sz="2000" dirty="0">
                <a:latin typeface="Abadi"/>
              </a:rPr>
              <a:t> </a:t>
            </a:r>
            <a:r>
              <a:rPr lang="pt-BR" sz="2000" dirty="0" err="1">
                <a:latin typeface="Abadi"/>
              </a:rPr>
              <a:t>success</a:t>
            </a:r>
            <a:r>
              <a:rPr lang="pt-BR" sz="2000" dirty="0">
                <a:latin typeface="Abadi"/>
              </a:rPr>
              <a:t>/</a:t>
            </a:r>
            <a:r>
              <a:rPr lang="pt-BR" sz="2000" dirty="0" err="1">
                <a:latin typeface="Abadi"/>
              </a:rPr>
              <a:t>fail</a:t>
            </a:r>
            <a:r>
              <a:rPr lang="pt-BR" sz="2000" dirty="0">
                <a:latin typeface="Abadi"/>
              </a:rPr>
              <a:t>.</a:t>
            </a:r>
          </a:p>
          <a:p>
            <a:pPr marL="285750" indent="-285750">
              <a:buFont typeface="Arial"/>
              <a:buChar char="•"/>
            </a:pPr>
            <a:endParaRPr lang="pt-BR" sz="2000" dirty="0">
              <a:latin typeface="Abadi"/>
            </a:endParaRPr>
          </a:p>
          <a:p>
            <a:pPr marL="285750" indent="-285750">
              <a:buFont typeface="Arial"/>
              <a:buChar char="•"/>
            </a:pPr>
            <a:r>
              <a:rPr lang="pt-BR" sz="2000" dirty="0">
                <a:latin typeface="Abadi"/>
              </a:rPr>
              <a:t>Most </a:t>
            </a:r>
            <a:r>
              <a:rPr lang="pt-BR" sz="2000" dirty="0" err="1">
                <a:latin typeface="Abadi"/>
              </a:rPr>
              <a:t>succesful</a:t>
            </a:r>
            <a:r>
              <a:rPr lang="pt-BR" sz="2000" dirty="0">
                <a:latin typeface="Abadi"/>
              </a:rPr>
              <a:t> </a:t>
            </a:r>
            <a:r>
              <a:rPr lang="pt-BR" sz="2000" dirty="0" err="1">
                <a:latin typeface="Abadi"/>
              </a:rPr>
              <a:t>launches</a:t>
            </a:r>
            <a:r>
              <a:rPr lang="pt-BR" sz="2000" dirty="0">
                <a:latin typeface="Abadi"/>
              </a:rPr>
              <a:t> </a:t>
            </a:r>
            <a:r>
              <a:rPr lang="pt-BR" sz="2000" dirty="0" err="1">
                <a:latin typeface="Abadi"/>
              </a:rPr>
              <a:t>have</a:t>
            </a:r>
            <a:r>
              <a:rPr lang="pt-BR" sz="2000" dirty="0">
                <a:latin typeface="Abadi"/>
              </a:rPr>
              <a:t> </a:t>
            </a:r>
            <a:r>
              <a:rPr lang="pt-BR" sz="2000" dirty="0" err="1">
                <a:latin typeface="Abadi"/>
              </a:rPr>
              <a:t>payload</a:t>
            </a:r>
            <a:r>
              <a:rPr lang="pt-BR" sz="2000" dirty="0">
                <a:latin typeface="Abadi"/>
              </a:rPr>
              <a:t> masses </a:t>
            </a:r>
            <a:r>
              <a:rPr lang="pt-BR" sz="2000" dirty="0" err="1">
                <a:latin typeface="Abadi"/>
              </a:rPr>
              <a:t>from</a:t>
            </a:r>
            <a:r>
              <a:rPr lang="pt-BR" sz="2000" dirty="0">
                <a:latin typeface="Abadi"/>
              </a:rPr>
              <a:t> 2000 </a:t>
            </a:r>
            <a:r>
              <a:rPr lang="pt-BR" sz="2000" dirty="0" err="1">
                <a:latin typeface="Abadi"/>
              </a:rPr>
              <a:t>to</a:t>
            </a:r>
            <a:r>
              <a:rPr lang="pt-BR" sz="2000" dirty="0">
                <a:latin typeface="Abadi"/>
              </a:rPr>
              <a:t> 5500 kg.</a:t>
            </a:r>
          </a:p>
          <a:p>
            <a:pPr marL="285750" indent="-285750">
              <a:buFont typeface="Arial"/>
              <a:buChar char="•"/>
            </a:pPr>
            <a:endParaRPr lang="pt-BR" sz="2000" dirty="0">
              <a:latin typeface="Abadi"/>
              <a:cs typeface="Calibri"/>
            </a:endParaRPr>
          </a:p>
          <a:p>
            <a:pPr marL="285750" indent="-285750">
              <a:buFont typeface="Arial"/>
              <a:buChar char="•"/>
            </a:pPr>
            <a:r>
              <a:rPr lang="pt-BR" sz="2000" dirty="0" err="1">
                <a:latin typeface="Abadi"/>
                <a:cs typeface="Calibri"/>
              </a:rPr>
              <a:t>Fails</a:t>
            </a:r>
            <a:r>
              <a:rPr lang="pt-BR" sz="2000" dirty="0">
                <a:latin typeface="Abadi"/>
                <a:cs typeface="Calibri"/>
              </a:rPr>
              <a:t> are more </a:t>
            </a:r>
            <a:r>
              <a:rPr lang="pt-BR" sz="2000" dirty="0" err="1">
                <a:latin typeface="Abadi"/>
                <a:cs typeface="Calibri"/>
              </a:rPr>
              <a:t>likely</a:t>
            </a:r>
            <a:r>
              <a:rPr lang="pt-BR" sz="2000" dirty="0">
                <a:latin typeface="Abadi"/>
                <a:cs typeface="Calibri"/>
              </a:rPr>
              <a:t> </a:t>
            </a:r>
            <a:r>
              <a:rPr lang="pt-BR" sz="2000" dirty="0" err="1">
                <a:latin typeface="Abadi"/>
                <a:cs typeface="Calibri"/>
              </a:rPr>
              <a:t>to</a:t>
            </a:r>
            <a:r>
              <a:rPr lang="pt-BR" sz="2000" dirty="0">
                <a:latin typeface="Abadi"/>
                <a:cs typeface="Calibri"/>
              </a:rPr>
              <a:t> </a:t>
            </a:r>
            <a:r>
              <a:rPr lang="pt-BR" sz="2000" dirty="0" err="1">
                <a:latin typeface="Abadi"/>
                <a:cs typeface="Calibri"/>
              </a:rPr>
              <a:t>occur</a:t>
            </a:r>
            <a:r>
              <a:rPr lang="pt-BR" sz="2000" dirty="0">
                <a:latin typeface="Abadi"/>
                <a:cs typeface="Calibri"/>
              </a:rPr>
              <a:t> </a:t>
            </a:r>
            <a:r>
              <a:rPr lang="pt-BR" sz="2000" dirty="0" err="1">
                <a:latin typeface="Abadi"/>
                <a:cs typeface="Calibri"/>
              </a:rPr>
              <a:t>when</a:t>
            </a:r>
            <a:r>
              <a:rPr lang="pt-BR" sz="2000" dirty="0">
                <a:latin typeface="Abadi"/>
                <a:cs typeface="Calibri"/>
              </a:rPr>
              <a:t> </a:t>
            </a:r>
            <a:r>
              <a:rPr lang="pt-BR" sz="2000" dirty="0" err="1">
                <a:latin typeface="Abadi"/>
                <a:cs typeface="Calibri"/>
              </a:rPr>
              <a:t>the</a:t>
            </a:r>
            <a:r>
              <a:rPr lang="pt-BR" sz="2000" dirty="0">
                <a:latin typeface="Abadi"/>
                <a:cs typeface="Calibri"/>
              </a:rPr>
              <a:t> </a:t>
            </a:r>
            <a:r>
              <a:rPr lang="pt-BR" sz="2000" dirty="0" err="1">
                <a:latin typeface="Abadi"/>
                <a:cs typeface="Calibri"/>
              </a:rPr>
              <a:t>payload</a:t>
            </a:r>
            <a:r>
              <a:rPr lang="pt-BR" sz="2000" dirty="0">
                <a:latin typeface="Abadi"/>
                <a:cs typeface="Calibri"/>
              </a:rPr>
              <a:t> </a:t>
            </a:r>
            <a:r>
              <a:rPr lang="pt-BR" sz="2000" dirty="0" err="1">
                <a:latin typeface="Abadi"/>
                <a:cs typeface="Calibri"/>
              </a:rPr>
              <a:t>mass</a:t>
            </a:r>
            <a:r>
              <a:rPr lang="pt-BR" sz="2000" dirty="0">
                <a:latin typeface="Abadi"/>
                <a:cs typeface="Calibri"/>
              </a:rPr>
              <a:t> </a:t>
            </a:r>
            <a:r>
              <a:rPr lang="pt-BR" sz="2000" dirty="0" err="1">
                <a:latin typeface="Abadi"/>
                <a:cs typeface="Calibri"/>
              </a:rPr>
              <a:t>is</a:t>
            </a:r>
            <a:r>
              <a:rPr lang="pt-BR" sz="2000" dirty="0">
                <a:latin typeface="Abadi"/>
                <a:cs typeface="Calibri"/>
              </a:rPr>
              <a:t> </a:t>
            </a:r>
            <a:r>
              <a:rPr lang="pt-BR" sz="2000" dirty="0" err="1">
                <a:latin typeface="Abadi"/>
                <a:cs typeface="Calibri"/>
              </a:rPr>
              <a:t>less</a:t>
            </a:r>
            <a:r>
              <a:rPr lang="pt-BR" sz="2000" dirty="0">
                <a:latin typeface="Abadi"/>
                <a:cs typeface="Calibri"/>
              </a:rPr>
              <a:t> </a:t>
            </a:r>
            <a:r>
              <a:rPr lang="pt-BR" sz="2000" dirty="0" err="1">
                <a:latin typeface="Abadi"/>
                <a:cs typeface="Calibri"/>
              </a:rPr>
              <a:t>than</a:t>
            </a:r>
            <a:r>
              <a:rPr lang="pt-BR" sz="2000" dirty="0">
                <a:latin typeface="Abadi"/>
                <a:cs typeface="Calibri"/>
              </a:rPr>
              <a:t> 2000kg, </a:t>
            </a:r>
            <a:r>
              <a:rPr lang="pt-BR" sz="2000" dirty="0" err="1">
                <a:latin typeface="Abadi"/>
                <a:cs typeface="Calibri"/>
              </a:rPr>
              <a:t>or</a:t>
            </a:r>
            <a:r>
              <a:rPr lang="pt-BR" sz="2000" dirty="0">
                <a:latin typeface="Abadi"/>
                <a:cs typeface="Calibri"/>
              </a:rPr>
              <a:t> </a:t>
            </a:r>
            <a:r>
              <a:rPr lang="pt-BR" sz="2000" dirty="0" err="1">
                <a:latin typeface="Abadi"/>
                <a:cs typeface="Calibri"/>
              </a:rPr>
              <a:t>above</a:t>
            </a:r>
            <a:r>
              <a:rPr lang="pt-BR" sz="2000" dirty="0">
                <a:latin typeface="Abadi"/>
                <a:cs typeface="Calibri"/>
              </a:rPr>
              <a:t> 5500kg.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6388" y="2233141"/>
            <a:ext cx="5325989" cy="291229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This bar plot demonstrates how each model performed in terms of 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As we can see, they all performed equally, with an accuracy rate of 83.33%. Because of that, we can choose any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m 2" descr="Gráfico, Gráfico de barras&#10;&#10;Descrição gerada automaticamente">
            <a:extLst>
              <a:ext uri="{FF2B5EF4-FFF2-40B4-BE49-F238E27FC236}">
                <a16:creationId xmlns:a16="http://schemas.microsoft.com/office/drawing/2014/main" id="{2CED753C-99AB-425F-9177-E05FE7E53C52}"/>
              </a:ext>
            </a:extLst>
          </p:cNvPr>
          <p:cNvPicPr>
            <a:picLocks noChangeAspect="1"/>
          </p:cNvPicPr>
          <p:nvPr/>
        </p:nvPicPr>
        <p:blipFill>
          <a:blip r:embed="rId3"/>
          <a:stretch>
            <a:fillRect/>
          </a:stretch>
        </p:blipFill>
        <p:spPr>
          <a:xfrm>
            <a:off x="907535" y="1971862"/>
            <a:ext cx="4473145" cy="343600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79525" y="2325130"/>
            <a:ext cx="5173689" cy="280931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All models produced equal accuracy rates.</a:t>
            </a:r>
            <a:endParaRPr lang="en-US" sz="200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rPr>
              <a:t>The picture on the side stands for the confusion matrix created for the tree classifier model (picked randomly).</a:t>
            </a:r>
          </a:p>
          <a:p>
            <a:pPr>
              <a:lnSpc>
                <a:spcPct val="100000"/>
              </a:lnSpc>
              <a:spcBef>
                <a:spcPts val="1400"/>
              </a:spcBef>
            </a:pPr>
            <a:r>
              <a:rPr lang="en-US" sz="2000" dirty="0">
                <a:solidFill>
                  <a:schemeClr val="accent3">
                    <a:lumMod val="25000"/>
                  </a:schemeClr>
                </a:solidFill>
                <a:latin typeface="Abadi"/>
              </a:rPr>
              <a:t>Using the matrix we can visualize that for the 18 entries, 15 were predicted correctly and 3 were false positives.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m 2" descr="Uma imagem contendo Interface gráfica do usuário&#10;&#10;Descrição gerada automaticamente">
            <a:extLst>
              <a:ext uri="{FF2B5EF4-FFF2-40B4-BE49-F238E27FC236}">
                <a16:creationId xmlns:a16="http://schemas.microsoft.com/office/drawing/2014/main" id="{5A3694C3-E396-4738-907E-4FDE1C369F13}"/>
              </a:ext>
            </a:extLst>
          </p:cNvPr>
          <p:cNvPicPr>
            <a:picLocks noChangeAspect="1"/>
          </p:cNvPicPr>
          <p:nvPr/>
        </p:nvPicPr>
        <p:blipFill>
          <a:blip r:embed="rId3"/>
          <a:stretch>
            <a:fillRect/>
          </a:stretch>
        </p:blipFill>
        <p:spPr>
          <a:xfrm>
            <a:off x="1326293" y="2006544"/>
            <a:ext cx="4507470" cy="343529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3163"/>
            <a:ext cx="10606345" cy="4763229"/>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a:rPr>
              <a:t>SpaceY</a:t>
            </a:r>
            <a:r>
              <a:rPr lang="en-US" sz="2200" dirty="0">
                <a:solidFill>
                  <a:schemeClr val="accent3">
                    <a:lumMod val="25000"/>
                  </a:schemeClr>
                </a:solidFill>
                <a:latin typeface="Abadi"/>
              </a:rPr>
              <a:t> successfully predicts which boosters will land with a small margin of error, and is able to observe which features contribute to this result, making it possible to direct resources to the correct areas. Some of these observations are:</a:t>
            </a:r>
          </a:p>
          <a:p>
            <a:pPr lvl="1">
              <a:lnSpc>
                <a:spcPct val="100000"/>
              </a:lnSpc>
              <a:spcBef>
                <a:spcPts val="1400"/>
              </a:spcBef>
            </a:pPr>
            <a:r>
              <a:rPr lang="en-US" sz="1800" dirty="0">
                <a:solidFill>
                  <a:schemeClr val="accent3">
                    <a:lumMod val="25000"/>
                  </a:schemeClr>
                </a:solidFill>
                <a:latin typeface="Abadi"/>
              </a:rPr>
              <a:t>As time passes, more and more rockets are launched, technology improves and success rates increase.</a:t>
            </a:r>
          </a:p>
          <a:p>
            <a:pPr lvl="1">
              <a:lnSpc>
                <a:spcPct val="100000"/>
              </a:lnSpc>
              <a:spcBef>
                <a:spcPts val="1400"/>
              </a:spcBef>
            </a:pPr>
            <a:r>
              <a:rPr lang="en-US" sz="1800" dirty="0">
                <a:solidFill>
                  <a:schemeClr val="accent3">
                    <a:lumMod val="25000"/>
                  </a:schemeClr>
                </a:solidFill>
                <a:latin typeface="Abadi"/>
              </a:rPr>
              <a:t>Launch Sites are strategically chosen far away from cities and close to coast lines.</a:t>
            </a:r>
          </a:p>
          <a:p>
            <a:pPr lvl="1">
              <a:lnSpc>
                <a:spcPct val="100000"/>
              </a:lnSpc>
              <a:spcBef>
                <a:spcPts val="1400"/>
              </a:spcBef>
            </a:pPr>
            <a:r>
              <a:rPr lang="en-US" sz="1800" dirty="0">
                <a:solidFill>
                  <a:schemeClr val="accent3">
                    <a:lumMod val="25000"/>
                  </a:schemeClr>
                </a:solidFill>
                <a:latin typeface="Abadi"/>
              </a:rPr>
              <a:t>The "</a:t>
            </a:r>
            <a:r>
              <a:rPr lang="pt-BR" sz="1800" dirty="0">
                <a:solidFill>
                  <a:schemeClr val="tx1">
                    <a:lumMod val="85000"/>
                    <a:lumOff val="15000"/>
                  </a:schemeClr>
                </a:solidFill>
                <a:latin typeface="Abadi"/>
                <a:ea typeface="+mn-lt"/>
                <a:cs typeface="+mn-lt"/>
              </a:rPr>
              <a:t>KSC LC-39A</a:t>
            </a:r>
            <a:r>
              <a:rPr lang="en-US" sz="1800" dirty="0">
                <a:solidFill>
                  <a:schemeClr val="accent3">
                    <a:lumMod val="25000"/>
                  </a:schemeClr>
                </a:solidFill>
                <a:latin typeface="Abadi"/>
              </a:rPr>
              <a:t>" launch site performed the best.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pt-BR" sz="1800" dirty="0">
                <a:latin typeface="Abadi"/>
                <a:ea typeface="+mn-lt"/>
                <a:cs typeface="+mn-lt"/>
              </a:rPr>
              <a:t>ES-L1, GEO, HEO, SSO, </a:t>
            </a:r>
            <a:r>
              <a:rPr lang="pt-BR" sz="1800" dirty="0" err="1">
                <a:latin typeface="Abadi"/>
                <a:ea typeface="+mn-lt"/>
                <a:cs typeface="+mn-lt"/>
              </a:rPr>
              <a:t>and</a:t>
            </a:r>
            <a:r>
              <a:rPr lang="pt-BR" sz="1800" dirty="0">
                <a:latin typeface="Abadi"/>
                <a:ea typeface="+mn-lt"/>
                <a:cs typeface="+mn-lt"/>
              </a:rPr>
              <a:t> VLEO </a:t>
            </a:r>
            <a:r>
              <a:rPr lang="pt-BR" sz="1800" dirty="0" err="1">
                <a:latin typeface="Abadi"/>
                <a:ea typeface="+mn-lt"/>
                <a:cs typeface="+mn-lt"/>
              </a:rPr>
              <a:t>orbits</a:t>
            </a:r>
            <a:r>
              <a:rPr lang="pt-BR" sz="1800" dirty="0">
                <a:latin typeface="Abadi"/>
                <a:ea typeface="+mn-lt"/>
                <a:cs typeface="+mn-lt"/>
              </a:rPr>
              <a:t> </a:t>
            </a:r>
            <a:r>
              <a:rPr lang="pt-BR" sz="1800" dirty="0" err="1">
                <a:latin typeface="Abadi"/>
                <a:ea typeface="+mn-lt"/>
                <a:cs typeface="+mn-lt"/>
              </a:rPr>
              <a:t>have</a:t>
            </a:r>
            <a:r>
              <a:rPr lang="pt-BR" sz="1800" dirty="0">
                <a:latin typeface="Abadi"/>
                <a:ea typeface="+mn-lt"/>
                <a:cs typeface="+mn-lt"/>
              </a:rPr>
              <a:t> </a:t>
            </a:r>
            <a:r>
              <a:rPr lang="pt-BR" sz="1800" dirty="0" err="1">
                <a:latin typeface="Abadi"/>
                <a:ea typeface="+mn-lt"/>
                <a:cs typeface="+mn-lt"/>
              </a:rPr>
              <a:t>the</a:t>
            </a:r>
            <a:r>
              <a:rPr lang="pt-BR" sz="1800" dirty="0">
                <a:latin typeface="Abadi"/>
                <a:ea typeface="+mn-lt"/>
                <a:cs typeface="+mn-lt"/>
              </a:rPr>
              <a:t> </a:t>
            </a:r>
            <a:r>
              <a:rPr lang="pt-BR" sz="1800" dirty="0" err="1">
                <a:latin typeface="Abadi"/>
                <a:ea typeface="+mn-lt"/>
                <a:cs typeface="+mn-lt"/>
              </a:rPr>
              <a:t>highest</a:t>
            </a:r>
            <a:r>
              <a:rPr lang="pt-BR" sz="1800" dirty="0">
                <a:latin typeface="Abadi"/>
                <a:ea typeface="+mn-lt"/>
                <a:cs typeface="+mn-lt"/>
              </a:rPr>
              <a:t> </a:t>
            </a:r>
            <a:r>
              <a:rPr lang="pt-BR" sz="1800" dirty="0" err="1">
                <a:latin typeface="Abadi"/>
                <a:ea typeface="+mn-lt"/>
                <a:cs typeface="+mn-lt"/>
              </a:rPr>
              <a:t>success</a:t>
            </a:r>
            <a:r>
              <a:rPr lang="pt-BR" sz="1800" dirty="0">
                <a:latin typeface="Abadi"/>
                <a:ea typeface="+mn-lt"/>
                <a:cs typeface="+mn-lt"/>
              </a:rPr>
              <a:t> rates.</a:t>
            </a:r>
          </a:p>
          <a:p>
            <a:pPr>
              <a:lnSpc>
                <a:spcPct val="100000"/>
              </a:lnSpc>
              <a:spcBef>
                <a:spcPts val="1400"/>
              </a:spcBef>
            </a:pPr>
            <a:r>
              <a:rPr lang="pt-BR" sz="2200" dirty="0" err="1">
                <a:ea typeface="+mn-lt"/>
                <a:cs typeface="+mn-lt"/>
              </a:rPr>
              <a:t>All</a:t>
            </a:r>
            <a:r>
              <a:rPr lang="pt-BR" sz="2200" dirty="0">
                <a:ea typeface="+mn-lt"/>
                <a:cs typeface="+mn-lt"/>
              </a:rPr>
              <a:t> </a:t>
            </a:r>
            <a:r>
              <a:rPr lang="pt-BR" sz="2200" dirty="0" err="1">
                <a:ea typeface="+mn-lt"/>
                <a:cs typeface="+mn-lt"/>
              </a:rPr>
              <a:t>tested</a:t>
            </a:r>
            <a:r>
              <a:rPr lang="pt-BR" sz="2200" dirty="0">
                <a:ea typeface="+mn-lt"/>
                <a:cs typeface="+mn-lt"/>
              </a:rPr>
              <a:t> </a:t>
            </a:r>
            <a:r>
              <a:rPr lang="pt-BR" sz="2200" dirty="0" err="1">
                <a:ea typeface="+mn-lt"/>
                <a:cs typeface="+mn-lt"/>
              </a:rPr>
              <a:t>classification</a:t>
            </a:r>
            <a:r>
              <a:rPr lang="pt-BR" sz="2200" dirty="0">
                <a:ea typeface="+mn-lt"/>
                <a:cs typeface="+mn-lt"/>
              </a:rPr>
              <a:t> models </a:t>
            </a:r>
            <a:r>
              <a:rPr lang="pt-BR" sz="2200" dirty="0" err="1">
                <a:ea typeface="+mn-lt"/>
                <a:cs typeface="+mn-lt"/>
              </a:rPr>
              <a:t>presented</a:t>
            </a:r>
            <a:r>
              <a:rPr lang="pt-BR" sz="2200" dirty="0">
                <a:ea typeface="+mn-lt"/>
                <a:cs typeface="+mn-lt"/>
              </a:rPr>
              <a:t> </a:t>
            </a:r>
            <a:r>
              <a:rPr lang="pt-BR" sz="2200" dirty="0" err="1">
                <a:ea typeface="+mn-lt"/>
                <a:cs typeface="+mn-lt"/>
              </a:rPr>
              <a:t>equal</a:t>
            </a:r>
            <a:r>
              <a:rPr lang="pt-BR" sz="2200" dirty="0">
                <a:ea typeface="+mn-lt"/>
                <a:cs typeface="+mn-lt"/>
              </a:rPr>
              <a:t> </a:t>
            </a:r>
            <a:r>
              <a:rPr lang="pt-BR" sz="2200" dirty="0" err="1">
                <a:ea typeface="+mn-lt"/>
                <a:cs typeface="+mn-lt"/>
              </a:rPr>
              <a:t>results</a:t>
            </a:r>
            <a:r>
              <a:rPr lang="pt-BR" sz="2200" dirty="0">
                <a:ea typeface="+mn-lt"/>
                <a:cs typeface="+mn-lt"/>
              </a:rPr>
              <a:t>, </a:t>
            </a:r>
            <a:r>
              <a:rPr lang="pt-BR" sz="2200" dirty="0" err="1">
                <a:ea typeface="+mn-lt"/>
                <a:cs typeface="+mn-lt"/>
              </a:rPr>
              <a:t>at</a:t>
            </a:r>
            <a:r>
              <a:rPr lang="pt-BR" sz="2200" dirty="0">
                <a:ea typeface="+mn-lt"/>
                <a:cs typeface="+mn-lt"/>
              </a:rPr>
              <a:t> 83.33% </a:t>
            </a:r>
            <a:r>
              <a:rPr lang="pt-BR" sz="2200" dirty="0" err="1">
                <a:ea typeface="+mn-lt"/>
                <a:cs typeface="+mn-lt"/>
              </a:rPr>
              <a:t>accuracy</a:t>
            </a:r>
            <a:r>
              <a:rPr lang="pt-BR" sz="2200" dirty="0">
                <a:ea typeface="+mn-lt"/>
                <a:cs typeface="+mn-lt"/>
              </a:rPr>
              <a:t> rate.</a:t>
            </a:r>
          </a:p>
          <a:p>
            <a:pPr>
              <a:lnSpc>
                <a:spcPct val="100000"/>
              </a:lnSpc>
              <a:spcBef>
                <a:spcPts val="1400"/>
              </a:spcBef>
            </a:pPr>
            <a:r>
              <a:rPr lang="pt-BR" sz="2200" dirty="0" err="1">
                <a:solidFill>
                  <a:srgbClr val="000000"/>
                </a:solidFill>
                <a:latin typeface="Calibri"/>
                <a:cs typeface="Calibri"/>
              </a:rPr>
              <a:t>We</a:t>
            </a:r>
            <a:r>
              <a:rPr lang="pt-BR" sz="2200" dirty="0">
                <a:solidFill>
                  <a:srgbClr val="000000"/>
                </a:solidFill>
                <a:latin typeface="Calibri"/>
                <a:cs typeface="Calibri"/>
              </a:rPr>
              <a:t> </a:t>
            </a:r>
            <a:r>
              <a:rPr lang="pt-BR" sz="2200" dirty="0" err="1">
                <a:solidFill>
                  <a:srgbClr val="000000"/>
                </a:solidFill>
                <a:latin typeface="Calibri"/>
                <a:cs typeface="Calibri"/>
              </a:rPr>
              <a:t>should</a:t>
            </a:r>
            <a:r>
              <a:rPr lang="pt-BR" sz="2200" dirty="0">
                <a:solidFill>
                  <a:srgbClr val="000000"/>
                </a:solidFill>
                <a:latin typeface="Calibri"/>
                <a:cs typeface="Calibri"/>
              </a:rPr>
              <a:t> </a:t>
            </a:r>
            <a:r>
              <a:rPr lang="pt-BR" sz="2200" dirty="0" err="1">
                <a:solidFill>
                  <a:srgbClr val="000000"/>
                </a:solidFill>
                <a:latin typeface="Calibri"/>
                <a:cs typeface="Calibri"/>
              </a:rPr>
              <a:t>collect</a:t>
            </a:r>
            <a:r>
              <a:rPr lang="pt-BR" sz="2200" dirty="0">
                <a:solidFill>
                  <a:srgbClr val="000000"/>
                </a:solidFill>
                <a:latin typeface="Calibri"/>
                <a:cs typeface="Calibri"/>
              </a:rPr>
              <a:t> more data </a:t>
            </a:r>
            <a:r>
              <a:rPr lang="pt-BR" sz="2200" dirty="0" err="1">
                <a:solidFill>
                  <a:srgbClr val="000000"/>
                </a:solidFill>
                <a:latin typeface="Calibri"/>
                <a:cs typeface="Calibri"/>
              </a:rPr>
              <a:t>to</a:t>
            </a:r>
            <a:r>
              <a:rPr lang="pt-BR" sz="2200" dirty="0">
                <a:solidFill>
                  <a:srgbClr val="000000"/>
                </a:solidFill>
                <a:latin typeface="Calibri"/>
                <a:cs typeface="Calibri"/>
              </a:rPr>
              <a:t> improve </a:t>
            </a:r>
            <a:r>
              <a:rPr lang="pt-BR" sz="2200" dirty="0" err="1">
                <a:solidFill>
                  <a:srgbClr val="000000"/>
                </a:solidFill>
                <a:latin typeface="Calibri"/>
                <a:cs typeface="Calibri"/>
              </a:rPr>
              <a:t>our</a:t>
            </a:r>
            <a:r>
              <a:rPr lang="pt-BR" sz="2200" dirty="0">
                <a:solidFill>
                  <a:srgbClr val="000000"/>
                </a:solidFill>
                <a:latin typeface="Calibri"/>
                <a:cs typeface="Calibri"/>
              </a:rPr>
              <a:t> </a:t>
            </a:r>
            <a:r>
              <a:rPr lang="pt-BR" sz="2200" dirty="0" err="1">
                <a:solidFill>
                  <a:srgbClr val="000000"/>
                </a:solidFill>
                <a:latin typeface="Calibri"/>
                <a:cs typeface="Calibri"/>
              </a:rPr>
              <a:t>model's</a:t>
            </a:r>
            <a:r>
              <a:rPr lang="pt-BR" sz="2200" dirty="0">
                <a:solidFill>
                  <a:srgbClr val="000000"/>
                </a:solidFill>
                <a:latin typeface="Calibri"/>
                <a:cs typeface="Calibri"/>
              </a:rPr>
              <a:t> </a:t>
            </a:r>
            <a:r>
              <a:rPr lang="pt-BR" sz="2200" dirty="0" err="1">
                <a:solidFill>
                  <a:srgbClr val="000000"/>
                </a:solidFill>
                <a:latin typeface="Calibri"/>
                <a:cs typeface="Calibri"/>
              </a:rPr>
              <a:t>accuracy</a:t>
            </a:r>
            <a:r>
              <a:rPr lang="pt-BR" sz="2200" dirty="0">
                <a:solidFill>
                  <a:srgbClr val="000000"/>
                </a:solidFill>
                <a:latin typeface="Calibri"/>
                <a:cs typeface="Calibri"/>
              </a:rPr>
              <a:t> </a:t>
            </a:r>
            <a:r>
              <a:rPr lang="pt-BR" sz="2200" dirty="0" err="1">
                <a:solidFill>
                  <a:srgbClr val="000000"/>
                </a:solidFill>
                <a:latin typeface="Calibri"/>
                <a:cs typeface="Calibri"/>
              </a:rPr>
              <a:t>and</a:t>
            </a:r>
            <a:r>
              <a:rPr lang="pt-BR" sz="2200" dirty="0">
                <a:solidFill>
                  <a:srgbClr val="000000"/>
                </a:solidFill>
                <a:latin typeface="Calibri"/>
                <a:cs typeface="Calibri"/>
              </a:rPr>
              <a:t> </a:t>
            </a:r>
            <a:r>
              <a:rPr lang="pt-BR" sz="2200" dirty="0" err="1">
                <a:solidFill>
                  <a:srgbClr val="000000"/>
                </a:solidFill>
                <a:latin typeface="Calibri"/>
                <a:cs typeface="Calibri"/>
              </a:rPr>
              <a:t>lifespan</a:t>
            </a:r>
            <a:r>
              <a:rPr lang="pt-BR" sz="2200" dirty="0">
                <a:solidFill>
                  <a:srgbClr val="000000"/>
                </a:solidFill>
                <a:latin typeface="Calibri"/>
                <a:cs typeface="Calibri"/>
              </a:rPr>
              <a:t>. </a:t>
            </a:r>
          </a:p>
          <a:p>
            <a:pPr marL="285750" indent="-285750">
              <a:lnSpc>
                <a:spcPct val="100000"/>
              </a:lnSpc>
              <a:spcBef>
                <a:spcPts val="0"/>
              </a:spcBef>
              <a:buFont typeface="Arial,Sans-Serif" panose="020B0604020202020204" pitchFamily="34" charset="0"/>
            </a:pPr>
            <a:endParaRPr lang="pt-BR" sz="2200" dirty="0">
              <a:solidFill>
                <a:srgbClr val="000000"/>
              </a:solidFill>
              <a:latin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For all notebooks and source code, visit my GitHub repository </a:t>
            </a: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here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Salute to matplotlib, pandas,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folium, and beautifulsoup4 for being of use in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5375" y="1243104"/>
            <a:ext cx="10761738" cy="523824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800" dirty="0">
                <a:solidFill>
                  <a:schemeClr val="bg2">
                    <a:lumMod val="50000"/>
                  </a:schemeClr>
                </a:solidFill>
                <a:latin typeface="Abadi"/>
              </a:rPr>
              <a:t>Accessing the JSON result from SpaceX's API, and using beatifulsoup4 library to web-scrape data from Wikipedia's tables.</a:t>
            </a: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en-US" sz="1800" dirty="0">
                <a:solidFill>
                  <a:schemeClr val="bg2">
                    <a:lumMod val="50000"/>
                  </a:schemeClr>
                </a:solidFill>
                <a:latin typeface="Abadi"/>
              </a:rPr>
              <a:t>Reducing the landing column class labels to 0's and 1's, which mean failed and success, respectively.</a:t>
            </a: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chemeClr val="bg2">
                    <a:lumMod val="50000"/>
                  </a:schemeClr>
                </a:solidFill>
                <a:latin typeface="Abadi"/>
              </a:rPr>
              <a:t>Standardizing values and using one-hot encoding to better utilize categorical data, splitting dataset into train/test sets, using 4 model types (SVM, Tree, KNN, and LR), tuning them with </a:t>
            </a:r>
            <a:r>
              <a:rPr lang="en-US" sz="1800" dirty="0" err="1">
                <a:solidFill>
                  <a:schemeClr val="bg2">
                    <a:lumMod val="50000"/>
                  </a:schemeClr>
                </a:solidFill>
                <a:latin typeface="Abadi"/>
              </a:rPr>
              <a:t>GridSearchCV</a:t>
            </a:r>
            <a:r>
              <a:rPr lang="en-US" sz="1800" dirty="0">
                <a:solidFill>
                  <a:schemeClr val="bg2">
                    <a:lumMod val="50000"/>
                  </a:schemeClr>
                </a:solidFill>
                <a:latin typeface="Abadi"/>
              </a:rPr>
              <a:t>, using r^2 to get accuracy rates, and comparing results in a combined table.</a:t>
            </a:r>
          </a:p>
          <a:p>
            <a:pPr>
              <a:lnSpc>
                <a:spcPct val="120000"/>
              </a:lnSpc>
              <a:spcBef>
                <a:spcPts val="1400"/>
              </a:spcBef>
            </a:pPr>
            <a:endParaRPr lang="en-US" sz="1800">
              <a:solidFill>
                <a:schemeClr val="accent3">
                  <a:lumMod val="25000"/>
                </a:schemeClr>
              </a:solidFill>
              <a:latin typeface="Abadi"/>
            </a:endParaRPr>
          </a:p>
          <a:p>
            <a:pPr>
              <a:lnSpc>
                <a:spcPct val="100000"/>
              </a:lnSpc>
              <a:spcBef>
                <a:spcPts val="1400"/>
              </a:spcBef>
            </a:pPr>
            <a:endParaRPr lang="en-US" sz="1800">
              <a:solidFill>
                <a:schemeClr val="accent3">
                  <a:lumMod val="25000"/>
                </a:schemeClr>
              </a:solidFill>
              <a:latin typeface="Abadi"/>
            </a:endParaRPr>
          </a:p>
          <a:p>
            <a:pPr>
              <a:lnSpc>
                <a:spcPct val="100000"/>
              </a:lnSpc>
              <a:spcBef>
                <a:spcPts val="1400"/>
              </a:spcBef>
            </a:pPr>
            <a:endParaRPr lang="en-US" sz="1800">
              <a:solidFill>
                <a:schemeClr val="accent3">
                  <a:lumMod val="25000"/>
                </a:schemeClr>
              </a:solidFill>
              <a:latin typeface="Abadi"/>
            </a:endParaRPr>
          </a:p>
          <a:p>
            <a:pPr>
              <a:lnSpc>
                <a:spcPct val="100000"/>
              </a:lnSpc>
              <a:spcBef>
                <a:spcPts val="1400"/>
              </a:spcBef>
            </a:pPr>
            <a:endParaRPr lang="en-US" sz="1800">
              <a:solidFill>
                <a:schemeClr val="accent3">
                  <a:lumMod val="25000"/>
                </a:schemeClr>
              </a:solidFill>
              <a:latin typeface="Abadi"/>
            </a:endParaRPr>
          </a:p>
          <a:p>
            <a:pPr>
              <a:lnSpc>
                <a:spcPct val="100000"/>
              </a:lnSpc>
              <a:spcBef>
                <a:spcPts val="1400"/>
              </a:spcBef>
            </a:pPr>
            <a:endParaRPr lang="en-US" sz="18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50761"/>
            <a:ext cx="9558731" cy="427262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collection originated from 2 paths: </a:t>
            </a:r>
            <a:endParaRPr lang="pt-BR"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rPr>
              <a:t>   - </a:t>
            </a:r>
            <a:r>
              <a:rPr lang="en-US" sz="2200" dirty="0">
                <a:solidFill>
                  <a:srgbClr val="FF0000"/>
                </a:solidFill>
                <a:latin typeface="Abadi"/>
              </a:rPr>
              <a:t>SpaceX's API</a:t>
            </a:r>
            <a:endParaRPr lang="pt-BR" dirty="0">
              <a:solidFill>
                <a:srgbClr val="FF0000"/>
              </a:solidFill>
              <a:latin typeface="Calibri" panose="020F0502020204030204"/>
              <a:cs typeface="Calibri"/>
            </a:endParaRPr>
          </a:p>
          <a:p>
            <a:pPr marL="0" indent="0">
              <a:lnSpc>
                <a:spcPct val="100000"/>
              </a:lnSpc>
              <a:spcBef>
                <a:spcPts val="1400"/>
              </a:spcBef>
              <a:buNone/>
            </a:pPr>
            <a:r>
              <a:rPr lang="en-US" sz="2200" dirty="0">
                <a:solidFill>
                  <a:schemeClr val="accent3">
                    <a:lumMod val="25000"/>
                  </a:schemeClr>
                </a:solidFill>
                <a:latin typeface="Abadi"/>
              </a:rPr>
              <a:t>   - </a:t>
            </a:r>
            <a:r>
              <a:rPr lang="en-US" sz="2200" dirty="0">
                <a:solidFill>
                  <a:srgbClr val="FF0000"/>
                </a:solidFill>
                <a:latin typeface="Abadi"/>
              </a:rPr>
              <a:t>Wikipedia's page for SpaceX's launches.</a:t>
            </a:r>
          </a:p>
          <a:p>
            <a:pPr marL="0" indent="0">
              <a:lnSpc>
                <a:spcPct val="100000"/>
              </a:lnSpc>
              <a:spcBef>
                <a:spcPts val="1400"/>
              </a:spcBef>
              <a:buNone/>
            </a:pPr>
            <a:endParaRPr lang="en-US" sz="2200" dirty="0">
              <a:solidFill>
                <a:schemeClr val="accent3">
                  <a:lumMod val="25000"/>
                </a:schemeClr>
              </a:solidFill>
              <a:latin typeface="Abadi"/>
              <a:cs typeface="Calibri"/>
            </a:endParaRPr>
          </a:p>
          <a:p>
            <a:pPr marL="0" indent="0">
              <a:lnSpc>
                <a:spcPct val="100000"/>
              </a:lnSpc>
              <a:spcBef>
                <a:spcPts val="1400"/>
              </a:spcBef>
              <a:buNone/>
            </a:pPr>
            <a:endParaRPr lang="en-US" sz="2200" dirty="0">
              <a:solidFill>
                <a:schemeClr val="accent3">
                  <a:lumMod val="25000"/>
                </a:schemeClr>
              </a:solidFill>
              <a:latin typeface="Abadi"/>
              <a:cs typeface="Calibri"/>
            </a:endParaRPr>
          </a:p>
          <a:p>
            <a:pPr marL="0" indent="0">
              <a:lnSpc>
                <a:spcPct val="100000"/>
              </a:lnSpc>
              <a:spcBef>
                <a:spcPts val="1400"/>
              </a:spcBef>
              <a:buNone/>
            </a:pPr>
            <a:endParaRPr lang="en-US" sz="2200" dirty="0">
              <a:solidFill>
                <a:schemeClr val="accent3">
                  <a:lumMod val="25000"/>
                </a:schemeClr>
              </a:solidFill>
              <a:latin typeface="Abadi"/>
              <a:cs typeface="Calibri"/>
            </a:endParaRPr>
          </a:p>
          <a:p>
            <a:pPr marL="0" indent="0">
              <a:lnSpc>
                <a:spcPct val="100000"/>
              </a:lnSpc>
              <a:spcBef>
                <a:spcPts val="1400"/>
              </a:spcBef>
              <a:buNone/>
            </a:pPr>
            <a:endParaRPr lang="en-US" sz="2200" dirty="0">
              <a:solidFill>
                <a:schemeClr val="accent3">
                  <a:lumMod val="25000"/>
                </a:schemeClr>
              </a:solidFill>
              <a:latin typeface="Abadi"/>
              <a:cs typeface="Calibri"/>
            </a:endParaRPr>
          </a:p>
          <a:p>
            <a:pPr>
              <a:lnSpc>
                <a:spcPct val="100000"/>
              </a:lnSpc>
              <a:spcBef>
                <a:spcPts val="1400"/>
              </a:spcBef>
            </a:pPr>
            <a:r>
              <a:rPr lang="en-US" sz="2200" dirty="0">
                <a:solidFill>
                  <a:schemeClr val="accent3">
                    <a:lumMod val="25000"/>
                  </a:schemeClr>
                </a:solidFill>
                <a:latin typeface="Abadi"/>
                <a:cs typeface="Calibri"/>
              </a:rPr>
              <a:t>The following slides will present flow charts for each of the two processes.</a:t>
            </a:r>
          </a:p>
          <a:p>
            <a:pPr marL="0" indent="0">
              <a:lnSpc>
                <a:spcPct val="100000"/>
              </a:lnSpc>
              <a:spcBef>
                <a:spcPts val="1400"/>
              </a:spcBef>
              <a:buNone/>
            </a:pPr>
            <a:endParaRPr lang="en-US" sz="2200" dirty="0">
              <a:solidFill>
                <a:schemeClr val="accent3">
                  <a:lumMod val="25000"/>
                </a:schemeClr>
              </a:solidFill>
              <a:latin typeface="Abadi"/>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375833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Here you can visualize how the process of getting data from the API went.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Here</a:t>
            </a:r>
            <a:r>
              <a:rPr lang="en-US" sz="2200" dirty="0">
                <a:solidFill>
                  <a:schemeClr val="accent3">
                    <a:lumMod val="25000"/>
                  </a:schemeClr>
                </a:solidFill>
                <a:latin typeface="Abadi"/>
              </a:rPr>
              <a:t> you can find the GitHub URL for the completed notebook containing SpaceX's API work. </a:t>
            </a:r>
            <a:endParaRPr lang="en-US" sz="2200" dirty="0">
              <a:solidFill>
                <a:schemeClr val="accent3">
                  <a:lumMod val="25000"/>
                </a:schemeClr>
              </a:solidFill>
              <a:latin typeface="Abadi" panose="020B0604020104020204" pitchFamily="34" charset="0"/>
            </a:endParaRPr>
          </a:p>
          <a:p>
            <a:endParaRPr lang="en-US">
              <a:solidFill>
                <a:srgbClr val="000000"/>
              </a:solidFill>
              <a:latin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1">
            <a:extLst>
              <a:ext uri="{FF2B5EF4-FFF2-40B4-BE49-F238E27FC236}">
                <a16:creationId xmlns:a16="http://schemas.microsoft.com/office/drawing/2014/main" id="{C6373930-16DA-470A-A4C5-BD3B61364120}"/>
              </a:ext>
            </a:extLst>
          </p:cNvPr>
          <p:cNvSpPr/>
          <p:nvPr/>
        </p:nvSpPr>
        <p:spPr>
          <a:xfrm>
            <a:off x="6764481" y="1759525"/>
            <a:ext cx="1853044"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err="1">
                <a:latin typeface="Abadi"/>
                <a:cs typeface="Calibri"/>
              </a:rPr>
              <a:t>Fetch</a:t>
            </a:r>
            <a:r>
              <a:rPr lang="pt-BR" sz="1400" dirty="0">
                <a:latin typeface="Abadi"/>
                <a:cs typeface="Calibri"/>
              </a:rPr>
              <a:t> JSON </a:t>
            </a:r>
            <a:r>
              <a:rPr lang="pt-BR" sz="1400" dirty="0" err="1">
                <a:latin typeface="Abadi"/>
                <a:cs typeface="Calibri"/>
              </a:rPr>
              <a:t>from</a:t>
            </a:r>
            <a:r>
              <a:rPr lang="pt-BR" sz="1400" dirty="0">
                <a:latin typeface="Abadi"/>
                <a:cs typeface="Calibri"/>
              </a:rPr>
              <a:t> </a:t>
            </a:r>
            <a:r>
              <a:rPr lang="pt-BR" sz="1400" dirty="0" err="1">
                <a:latin typeface="Abadi"/>
                <a:cs typeface="Calibri"/>
              </a:rPr>
              <a:t>SpaceX's</a:t>
            </a:r>
            <a:r>
              <a:rPr lang="pt-BR" sz="1400" dirty="0">
                <a:latin typeface="Abadi"/>
                <a:cs typeface="Calibri"/>
              </a:rPr>
              <a:t> API </a:t>
            </a:r>
            <a:r>
              <a:rPr lang="pt-BR" sz="1400" dirty="0" err="1">
                <a:latin typeface="Abadi"/>
                <a:cs typeface="Calibri"/>
              </a:rPr>
              <a:t>using</a:t>
            </a:r>
            <a:r>
              <a:rPr lang="pt-BR" sz="1400" dirty="0">
                <a:latin typeface="Abadi"/>
                <a:cs typeface="Calibri"/>
              </a:rPr>
              <a:t> </a:t>
            </a:r>
            <a:r>
              <a:rPr lang="pt-BR" sz="1400" dirty="0" err="1">
                <a:latin typeface="Abadi"/>
                <a:cs typeface="Calibri"/>
              </a:rPr>
              <a:t>python's</a:t>
            </a:r>
            <a:r>
              <a:rPr lang="pt-BR" sz="1400" dirty="0">
                <a:latin typeface="Abadi"/>
                <a:cs typeface="Calibri"/>
              </a:rPr>
              <a:t> </a:t>
            </a:r>
            <a:r>
              <a:rPr lang="pt-BR" sz="1400" dirty="0" err="1">
                <a:latin typeface="Abadi"/>
                <a:cs typeface="Calibri"/>
              </a:rPr>
              <a:t>requests</a:t>
            </a:r>
            <a:r>
              <a:rPr lang="pt-BR" sz="1400" dirty="0">
                <a:latin typeface="Abadi"/>
                <a:cs typeface="Calibri"/>
              </a:rPr>
              <a:t> </a:t>
            </a:r>
            <a:r>
              <a:rPr lang="pt-BR" sz="1400" dirty="0" err="1">
                <a:latin typeface="Abadi"/>
                <a:cs typeface="Calibri"/>
              </a:rPr>
              <a:t>library</a:t>
            </a:r>
            <a:endParaRPr lang="pt-BR" sz="1400" dirty="0" err="1">
              <a:latin typeface="Abadi"/>
            </a:endParaRPr>
          </a:p>
        </p:txBody>
      </p:sp>
      <p:sp>
        <p:nvSpPr>
          <p:cNvPr id="9" name="Retângulo 8">
            <a:extLst>
              <a:ext uri="{FF2B5EF4-FFF2-40B4-BE49-F238E27FC236}">
                <a16:creationId xmlns:a16="http://schemas.microsoft.com/office/drawing/2014/main" id="{2B505964-32F3-48EC-B29D-7BC7CAFA3D86}"/>
              </a:ext>
            </a:extLst>
          </p:cNvPr>
          <p:cNvSpPr/>
          <p:nvPr/>
        </p:nvSpPr>
        <p:spPr>
          <a:xfrm>
            <a:off x="9483435" y="1759524"/>
            <a:ext cx="1904999"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600" dirty="0">
                <a:latin typeface="Abadi"/>
                <a:cs typeface="Calibri"/>
              </a:rPr>
              <a:t>Parse </a:t>
            </a:r>
            <a:r>
              <a:rPr lang="pt-BR" sz="1600" dirty="0" err="1">
                <a:latin typeface="Abadi"/>
                <a:cs typeface="Calibri"/>
              </a:rPr>
              <a:t>into</a:t>
            </a:r>
            <a:r>
              <a:rPr lang="pt-BR" sz="1600" dirty="0">
                <a:latin typeface="Abadi"/>
                <a:cs typeface="Calibri"/>
              </a:rPr>
              <a:t> Pandas' </a:t>
            </a:r>
            <a:r>
              <a:rPr lang="pt-BR" sz="1600" dirty="0" err="1">
                <a:latin typeface="Abadi"/>
                <a:cs typeface="Calibri"/>
              </a:rPr>
              <a:t>dataframe</a:t>
            </a:r>
            <a:endParaRPr lang="pt-BR" sz="1600" dirty="0">
              <a:latin typeface="Abadi"/>
              <a:cs typeface="Calibri"/>
            </a:endParaRPr>
          </a:p>
        </p:txBody>
      </p:sp>
      <p:sp>
        <p:nvSpPr>
          <p:cNvPr id="11" name="Retângulo 10">
            <a:extLst>
              <a:ext uri="{FF2B5EF4-FFF2-40B4-BE49-F238E27FC236}">
                <a16:creationId xmlns:a16="http://schemas.microsoft.com/office/drawing/2014/main" id="{F0042D36-329B-43D7-BAB4-D7668919A6F4}"/>
              </a:ext>
            </a:extLst>
          </p:cNvPr>
          <p:cNvSpPr/>
          <p:nvPr/>
        </p:nvSpPr>
        <p:spPr>
          <a:xfrm>
            <a:off x="6764480" y="3188273"/>
            <a:ext cx="1853045" cy="1082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latin typeface="Abadi"/>
                <a:cs typeface="Calibri"/>
              </a:rPr>
              <a:t>Organize, </a:t>
            </a:r>
            <a:r>
              <a:rPr lang="pt-BR" sz="1400" dirty="0" err="1">
                <a:latin typeface="Abadi"/>
                <a:cs typeface="Calibri"/>
              </a:rPr>
              <a:t>rename</a:t>
            </a:r>
            <a:r>
              <a:rPr lang="pt-BR" sz="1400" dirty="0">
                <a:latin typeface="Abadi"/>
                <a:cs typeface="Calibri"/>
              </a:rPr>
              <a:t>, </a:t>
            </a:r>
            <a:r>
              <a:rPr lang="pt-BR" sz="1400" dirty="0" err="1">
                <a:latin typeface="Abadi"/>
                <a:cs typeface="Calibri"/>
              </a:rPr>
              <a:t>and</a:t>
            </a:r>
            <a:r>
              <a:rPr lang="pt-BR" sz="1400" dirty="0">
                <a:latin typeface="Abadi"/>
                <a:cs typeface="Calibri"/>
              </a:rPr>
              <a:t> </a:t>
            </a:r>
            <a:r>
              <a:rPr lang="pt-BR" sz="1400" dirty="0" err="1">
                <a:latin typeface="Abadi"/>
                <a:cs typeface="Calibri"/>
              </a:rPr>
              <a:t>fetch</a:t>
            </a:r>
            <a:r>
              <a:rPr lang="pt-BR" sz="1400" dirty="0">
                <a:latin typeface="Abadi"/>
                <a:cs typeface="Calibri"/>
              </a:rPr>
              <a:t> </a:t>
            </a:r>
            <a:r>
              <a:rPr lang="pt-BR" sz="1400" dirty="0" err="1">
                <a:latin typeface="Abadi"/>
                <a:cs typeface="Calibri"/>
              </a:rPr>
              <a:t>additional</a:t>
            </a:r>
            <a:r>
              <a:rPr lang="pt-BR" sz="1400" dirty="0">
                <a:latin typeface="Abadi"/>
                <a:cs typeface="Calibri"/>
              </a:rPr>
              <a:t> data </a:t>
            </a:r>
            <a:r>
              <a:rPr lang="pt-BR" sz="1400" dirty="0" err="1">
                <a:latin typeface="Abadi"/>
                <a:cs typeface="Calibri"/>
              </a:rPr>
              <a:t>from</a:t>
            </a:r>
            <a:r>
              <a:rPr lang="pt-BR" sz="1400" dirty="0">
                <a:latin typeface="Abadi"/>
                <a:cs typeface="Calibri"/>
              </a:rPr>
              <a:t> </a:t>
            </a:r>
            <a:r>
              <a:rPr lang="pt-BR" sz="1400" dirty="0" err="1">
                <a:latin typeface="Abadi"/>
                <a:cs typeface="Calibri"/>
              </a:rPr>
              <a:t>separate</a:t>
            </a:r>
            <a:r>
              <a:rPr lang="pt-BR" sz="1400" dirty="0">
                <a:latin typeface="Abadi"/>
                <a:cs typeface="Calibri"/>
              </a:rPr>
              <a:t> </a:t>
            </a:r>
            <a:r>
              <a:rPr lang="pt-BR" sz="1400" dirty="0" err="1">
                <a:latin typeface="Abadi"/>
                <a:cs typeface="Calibri"/>
              </a:rPr>
              <a:t>API's</a:t>
            </a:r>
            <a:r>
              <a:rPr lang="pt-BR" sz="1400" dirty="0">
                <a:latin typeface="Abadi"/>
                <a:cs typeface="Calibri"/>
              </a:rPr>
              <a:t> </a:t>
            </a:r>
            <a:r>
              <a:rPr lang="pt-BR" sz="1400" dirty="0" err="1">
                <a:latin typeface="Abadi"/>
                <a:cs typeface="Calibri"/>
              </a:rPr>
              <a:t>endpoints</a:t>
            </a:r>
            <a:endParaRPr lang="pt-BR" sz="1400" dirty="0">
              <a:latin typeface="Abadi"/>
              <a:cs typeface="Calibri"/>
            </a:endParaRPr>
          </a:p>
        </p:txBody>
      </p:sp>
      <p:sp>
        <p:nvSpPr>
          <p:cNvPr id="13" name="Retângulo 12">
            <a:extLst>
              <a:ext uri="{FF2B5EF4-FFF2-40B4-BE49-F238E27FC236}">
                <a16:creationId xmlns:a16="http://schemas.microsoft.com/office/drawing/2014/main" id="{527E2AFB-9BAA-4EEF-8630-2AB42161F7F9}"/>
              </a:ext>
            </a:extLst>
          </p:cNvPr>
          <p:cNvSpPr/>
          <p:nvPr/>
        </p:nvSpPr>
        <p:spPr>
          <a:xfrm>
            <a:off x="9483434" y="3188272"/>
            <a:ext cx="1905000" cy="1082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err="1">
                <a:latin typeface="Abadi"/>
                <a:cs typeface="Calibri"/>
              </a:rPr>
              <a:t>Filter</a:t>
            </a:r>
            <a:r>
              <a:rPr lang="pt-BR" dirty="0">
                <a:latin typeface="Abadi"/>
                <a:cs typeface="Calibri"/>
              </a:rPr>
              <a:t> Data</a:t>
            </a:r>
          </a:p>
        </p:txBody>
      </p:sp>
      <p:cxnSp>
        <p:nvCxnSpPr>
          <p:cNvPr id="15" name="Conector de Seta Reta 14">
            <a:extLst>
              <a:ext uri="{FF2B5EF4-FFF2-40B4-BE49-F238E27FC236}">
                <a16:creationId xmlns:a16="http://schemas.microsoft.com/office/drawing/2014/main" id="{1F6FC226-B6BE-4720-8BF7-6FE8D9E67FBF}"/>
              </a:ext>
            </a:extLst>
          </p:cNvPr>
          <p:cNvCxnSpPr/>
          <p:nvPr/>
        </p:nvCxnSpPr>
        <p:spPr>
          <a:xfrm>
            <a:off x="8487641" y="2279072"/>
            <a:ext cx="1082385" cy="865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CC386A2E-E0DD-4714-B690-A88D395D8269}"/>
              </a:ext>
            </a:extLst>
          </p:cNvPr>
          <p:cNvCxnSpPr>
            <a:cxnSpLocks/>
          </p:cNvCxnSpPr>
          <p:nvPr/>
        </p:nvCxnSpPr>
        <p:spPr>
          <a:xfrm flipH="1">
            <a:off x="10453253" y="2902527"/>
            <a:ext cx="8660" cy="28574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41F3D7A5-3FE2-4094-8B92-C2B2146D76D9}"/>
              </a:ext>
            </a:extLst>
          </p:cNvPr>
          <p:cNvCxnSpPr>
            <a:cxnSpLocks/>
          </p:cNvCxnSpPr>
          <p:nvPr/>
        </p:nvCxnSpPr>
        <p:spPr>
          <a:xfrm flipV="1">
            <a:off x="8617526" y="3751116"/>
            <a:ext cx="1013112" cy="866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6A3CE34F-42A7-44C3-A0B3-3CA07F4C5795}"/>
              </a:ext>
            </a:extLst>
          </p:cNvPr>
          <p:cNvSpPr/>
          <p:nvPr/>
        </p:nvSpPr>
        <p:spPr>
          <a:xfrm>
            <a:off x="8020048" y="4850817"/>
            <a:ext cx="2017567"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err="1">
                <a:latin typeface="Abadi"/>
                <a:cs typeface="Calibri"/>
              </a:rPr>
              <a:t>Export</a:t>
            </a:r>
            <a:r>
              <a:rPr lang="pt-BR" dirty="0">
                <a:latin typeface="Abadi"/>
                <a:cs typeface="Calibri"/>
              </a:rPr>
              <a:t> Data</a:t>
            </a:r>
            <a:endParaRPr lang="pt-BR" dirty="0">
              <a:latin typeface="Abadi"/>
            </a:endParaRPr>
          </a:p>
        </p:txBody>
      </p:sp>
      <p:cxnSp>
        <p:nvCxnSpPr>
          <p:cNvPr id="23" name="Conector de Seta Reta 22">
            <a:extLst>
              <a:ext uri="{FF2B5EF4-FFF2-40B4-BE49-F238E27FC236}">
                <a16:creationId xmlns:a16="http://schemas.microsoft.com/office/drawing/2014/main" id="{95B3B151-4180-4B04-83AE-1A24C9A2E5AE}"/>
              </a:ext>
            </a:extLst>
          </p:cNvPr>
          <p:cNvCxnSpPr/>
          <p:nvPr/>
        </p:nvCxnSpPr>
        <p:spPr>
          <a:xfrm>
            <a:off x="7781923" y="4266334"/>
            <a:ext cx="1243446" cy="55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Seta: para a Direita 23">
            <a:extLst>
              <a:ext uri="{FF2B5EF4-FFF2-40B4-BE49-F238E27FC236}">
                <a16:creationId xmlns:a16="http://schemas.microsoft.com/office/drawing/2014/main" id="{104DB4C7-D304-4DEE-8A44-8EB47048932F}"/>
              </a:ext>
            </a:extLst>
          </p:cNvPr>
          <p:cNvSpPr/>
          <p:nvPr/>
        </p:nvSpPr>
        <p:spPr>
          <a:xfrm>
            <a:off x="5295068" y="1991728"/>
            <a:ext cx="1238249"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321897" cy="380292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ea typeface="+mn-lt"/>
                <a:cs typeface="+mn-lt"/>
              </a:rPr>
              <a:t>Here you can visualize how the process of scrapping data from the html of a page went.</a:t>
            </a:r>
            <a:endParaRPr lang="en-US" sz="2200">
              <a:solidFill>
                <a:schemeClr val="accent3">
                  <a:lumMod val="25000"/>
                </a:schemeClr>
              </a:solidFill>
              <a:latin typeface="Abad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hlinkClick r:id="rId3">
                  <a:extLst>
                    <a:ext uri="{A12FA001-AC4F-418D-AE19-62706E023703}">
                      <ahyp:hlinkClr xmlns:ahyp="http://schemas.microsoft.com/office/drawing/2018/hyperlinkcolor" val="tx"/>
                    </a:ext>
                  </a:extLst>
                </a:hlinkClick>
              </a:rPr>
              <a:t>Here</a:t>
            </a:r>
            <a:r>
              <a:rPr lang="en-US" sz="2200" dirty="0">
                <a:solidFill>
                  <a:schemeClr val="accent3">
                    <a:lumMod val="25000"/>
                  </a:schemeClr>
                </a:solidFill>
                <a:latin typeface="Abadi"/>
                <a:ea typeface="+mn-lt"/>
                <a:cs typeface="+mn-lt"/>
              </a:rPr>
              <a:t> you can find the GitHub URL for the completed notebook containing Wikipedia's table web-scraping work.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Retângulo 7">
            <a:extLst>
              <a:ext uri="{FF2B5EF4-FFF2-40B4-BE49-F238E27FC236}">
                <a16:creationId xmlns:a16="http://schemas.microsoft.com/office/drawing/2014/main" id="{0EE27BD6-6C28-4A23-982B-DBCB4C013119}"/>
              </a:ext>
            </a:extLst>
          </p:cNvPr>
          <p:cNvSpPr/>
          <p:nvPr/>
        </p:nvSpPr>
        <p:spPr>
          <a:xfrm>
            <a:off x="8028706" y="5015340"/>
            <a:ext cx="1853045"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dirty="0" err="1">
                <a:latin typeface="Abadi"/>
                <a:cs typeface="Calibri"/>
              </a:rPr>
              <a:t>Export</a:t>
            </a:r>
            <a:r>
              <a:rPr lang="pt-BR" dirty="0">
                <a:latin typeface="Abadi"/>
                <a:cs typeface="Calibri"/>
              </a:rPr>
              <a:t> Data</a:t>
            </a:r>
            <a:endParaRPr lang="pt-BR" dirty="0">
              <a:latin typeface="Calibri" panose="020F0502020204030204"/>
              <a:cs typeface="Calibri" panose="020F0502020204030204"/>
            </a:endParaRPr>
          </a:p>
        </p:txBody>
      </p:sp>
      <p:sp>
        <p:nvSpPr>
          <p:cNvPr id="9" name="Retângulo 8">
            <a:extLst>
              <a:ext uri="{FF2B5EF4-FFF2-40B4-BE49-F238E27FC236}">
                <a16:creationId xmlns:a16="http://schemas.microsoft.com/office/drawing/2014/main" id="{8C748F55-09C4-4FCA-BD37-8C700D9AE1A6}"/>
              </a:ext>
            </a:extLst>
          </p:cNvPr>
          <p:cNvSpPr/>
          <p:nvPr/>
        </p:nvSpPr>
        <p:spPr>
          <a:xfrm>
            <a:off x="6764481" y="1733547"/>
            <a:ext cx="1853044"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200" dirty="0">
                <a:latin typeface="Abadi"/>
                <a:cs typeface="Calibri"/>
              </a:rPr>
              <a:t>Use beatifulsoup4 </a:t>
            </a:r>
            <a:r>
              <a:rPr lang="pt-BR" sz="1200" dirty="0" err="1">
                <a:latin typeface="Abadi"/>
                <a:cs typeface="Calibri"/>
              </a:rPr>
              <a:t>to</a:t>
            </a:r>
            <a:r>
              <a:rPr lang="pt-BR" sz="1200" dirty="0">
                <a:latin typeface="Abadi"/>
                <a:cs typeface="Calibri"/>
              </a:rPr>
              <a:t> </a:t>
            </a:r>
            <a:r>
              <a:rPr lang="pt-BR" sz="1200" dirty="0" err="1">
                <a:latin typeface="Abadi"/>
                <a:cs typeface="Calibri"/>
              </a:rPr>
              <a:t>scrape</a:t>
            </a:r>
            <a:r>
              <a:rPr lang="pt-BR" sz="1200" dirty="0">
                <a:latin typeface="Abadi"/>
                <a:cs typeface="Calibri"/>
              </a:rPr>
              <a:t> </a:t>
            </a:r>
            <a:r>
              <a:rPr lang="pt-BR" sz="1200" dirty="0" err="1">
                <a:latin typeface="Abadi"/>
                <a:cs typeface="Calibri"/>
              </a:rPr>
              <a:t>html</a:t>
            </a:r>
            <a:r>
              <a:rPr lang="pt-BR" sz="1200" dirty="0">
                <a:latin typeface="Abadi"/>
                <a:cs typeface="Calibri"/>
              </a:rPr>
              <a:t> </a:t>
            </a:r>
            <a:r>
              <a:rPr lang="pt-BR" sz="1200" dirty="0" err="1">
                <a:latin typeface="Abadi"/>
                <a:cs typeface="Calibri"/>
              </a:rPr>
              <a:t>from</a:t>
            </a:r>
            <a:r>
              <a:rPr lang="pt-BR" sz="1200" dirty="0">
                <a:latin typeface="Abadi"/>
                <a:cs typeface="Calibri"/>
              </a:rPr>
              <a:t> </a:t>
            </a:r>
            <a:r>
              <a:rPr lang="pt-BR" sz="1200" dirty="0" err="1">
                <a:latin typeface="Abadi"/>
                <a:cs typeface="Calibri"/>
              </a:rPr>
              <a:t>Wikipedia's</a:t>
            </a:r>
            <a:r>
              <a:rPr lang="pt-BR" sz="1200" dirty="0">
                <a:latin typeface="Abadi"/>
                <a:cs typeface="Calibri"/>
              </a:rPr>
              <a:t> </a:t>
            </a:r>
            <a:r>
              <a:rPr lang="pt-BR" sz="1200" dirty="0" err="1">
                <a:latin typeface="Abadi"/>
                <a:cs typeface="Calibri"/>
              </a:rPr>
              <a:t>page</a:t>
            </a:r>
            <a:r>
              <a:rPr lang="pt-BR" sz="1200" dirty="0">
                <a:latin typeface="Abadi"/>
                <a:cs typeface="Calibri"/>
              </a:rPr>
              <a:t> </a:t>
            </a:r>
            <a:r>
              <a:rPr lang="pt-BR" sz="1200" dirty="0" err="1">
                <a:latin typeface="Abadi"/>
                <a:cs typeface="Calibri"/>
              </a:rPr>
              <a:t>and</a:t>
            </a:r>
            <a:r>
              <a:rPr lang="pt-BR" sz="1200" dirty="0">
                <a:latin typeface="Abadi"/>
                <a:cs typeface="Calibri"/>
              </a:rPr>
              <a:t> </a:t>
            </a:r>
            <a:r>
              <a:rPr lang="pt-BR" sz="1200" dirty="0" err="1">
                <a:latin typeface="Abadi"/>
                <a:cs typeface="Calibri"/>
              </a:rPr>
              <a:t>find</a:t>
            </a:r>
            <a:r>
              <a:rPr lang="pt-BR" sz="1200" dirty="0">
                <a:latin typeface="Abadi"/>
                <a:cs typeface="Calibri"/>
              </a:rPr>
              <a:t> </a:t>
            </a:r>
            <a:r>
              <a:rPr lang="pt-BR" sz="1200" dirty="0" err="1">
                <a:latin typeface="Abadi"/>
                <a:cs typeface="Calibri"/>
              </a:rPr>
              <a:t>tables</a:t>
            </a:r>
            <a:endParaRPr lang="pt-BR" sz="1200">
              <a:latin typeface="Abadi"/>
              <a:cs typeface="Calibri"/>
            </a:endParaRPr>
          </a:p>
        </p:txBody>
      </p:sp>
      <p:sp>
        <p:nvSpPr>
          <p:cNvPr id="10" name="Retângulo 9">
            <a:extLst>
              <a:ext uri="{FF2B5EF4-FFF2-40B4-BE49-F238E27FC236}">
                <a16:creationId xmlns:a16="http://schemas.microsoft.com/office/drawing/2014/main" id="{68FBCAE5-EC34-4AE7-BB7F-920ED1E05518}"/>
              </a:ext>
            </a:extLst>
          </p:cNvPr>
          <p:cNvSpPr/>
          <p:nvPr/>
        </p:nvSpPr>
        <p:spPr>
          <a:xfrm>
            <a:off x="9171707" y="1733546"/>
            <a:ext cx="1904999"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200" dirty="0" err="1">
                <a:latin typeface="Abadi"/>
                <a:cs typeface="Calibri"/>
              </a:rPr>
              <a:t>Create</a:t>
            </a:r>
            <a:r>
              <a:rPr lang="pt-BR" sz="1200" dirty="0">
                <a:latin typeface="Abadi"/>
                <a:cs typeface="Calibri"/>
              </a:rPr>
              <a:t> a Pandas' </a:t>
            </a:r>
            <a:r>
              <a:rPr lang="pt-BR" sz="1200" dirty="0" err="1">
                <a:latin typeface="Abadi"/>
                <a:cs typeface="Calibri"/>
              </a:rPr>
              <a:t>dataframe</a:t>
            </a:r>
            <a:r>
              <a:rPr lang="pt-BR" sz="1200" dirty="0">
                <a:latin typeface="Abadi"/>
                <a:cs typeface="Calibri"/>
              </a:rPr>
              <a:t> </a:t>
            </a:r>
            <a:r>
              <a:rPr lang="pt-BR" sz="1200" dirty="0" err="1">
                <a:latin typeface="Abadi"/>
                <a:cs typeface="Calibri"/>
              </a:rPr>
              <a:t>using</a:t>
            </a:r>
            <a:r>
              <a:rPr lang="pt-BR" sz="1200" dirty="0">
                <a:latin typeface="Abadi"/>
                <a:cs typeface="Calibri"/>
              </a:rPr>
              <a:t> </a:t>
            </a:r>
            <a:r>
              <a:rPr lang="pt-BR" sz="1200" dirty="0" err="1">
                <a:latin typeface="Abadi"/>
                <a:cs typeface="Calibri"/>
              </a:rPr>
              <a:t>table's</a:t>
            </a:r>
            <a:r>
              <a:rPr lang="pt-BR" sz="1200" dirty="0">
                <a:latin typeface="Abadi"/>
                <a:cs typeface="Calibri"/>
              </a:rPr>
              <a:t> header </a:t>
            </a:r>
            <a:r>
              <a:rPr lang="pt-BR" sz="1200" dirty="0" err="1">
                <a:latin typeface="Abadi"/>
                <a:cs typeface="Calibri"/>
              </a:rPr>
              <a:t>elements</a:t>
            </a:r>
            <a:r>
              <a:rPr lang="pt-BR" sz="1200" dirty="0">
                <a:latin typeface="Abadi"/>
                <a:cs typeface="Calibri"/>
              </a:rPr>
              <a:t> as </a:t>
            </a:r>
            <a:r>
              <a:rPr lang="pt-BR" sz="1200" dirty="0" err="1">
                <a:latin typeface="Abadi"/>
                <a:cs typeface="Calibri"/>
              </a:rPr>
              <a:t>column</a:t>
            </a:r>
            <a:r>
              <a:rPr lang="pt-BR" sz="1200" dirty="0">
                <a:latin typeface="Abadi"/>
                <a:cs typeface="Calibri"/>
              </a:rPr>
              <a:t> </a:t>
            </a:r>
            <a:r>
              <a:rPr lang="pt-BR" sz="1200" dirty="0" err="1">
                <a:latin typeface="Abadi"/>
                <a:cs typeface="Calibri"/>
              </a:rPr>
              <a:t>names</a:t>
            </a:r>
            <a:endParaRPr lang="pt-BR" sz="1200" dirty="0">
              <a:latin typeface="Abadi"/>
              <a:cs typeface="Calibri"/>
            </a:endParaRPr>
          </a:p>
        </p:txBody>
      </p:sp>
      <p:sp>
        <p:nvSpPr>
          <p:cNvPr id="12" name="Retângulo 11">
            <a:extLst>
              <a:ext uri="{FF2B5EF4-FFF2-40B4-BE49-F238E27FC236}">
                <a16:creationId xmlns:a16="http://schemas.microsoft.com/office/drawing/2014/main" id="{0A0D2345-986A-47D2-AA5C-F81891856205}"/>
              </a:ext>
            </a:extLst>
          </p:cNvPr>
          <p:cNvSpPr/>
          <p:nvPr/>
        </p:nvSpPr>
        <p:spPr>
          <a:xfrm>
            <a:off x="9171707" y="3422068"/>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200" dirty="0" err="1">
                <a:latin typeface="Abadi"/>
                <a:cs typeface="Calibri"/>
              </a:rPr>
              <a:t>Find</a:t>
            </a:r>
            <a:r>
              <a:rPr lang="pt-BR" sz="1200" dirty="0">
                <a:latin typeface="Abadi"/>
                <a:cs typeface="Calibri"/>
              </a:rPr>
              <a:t> </a:t>
            </a:r>
            <a:r>
              <a:rPr lang="pt-BR" sz="1200" dirty="0" err="1">
                <a:latin typeface="Abadi"/>
                <a:cs typeface="Calibri"/>
              </a:rPr>
              <a:t>table</a:t>
            </a:r>
            <a:r>
              <a:rPr lang="pt-BR" sz="1200" dirty="0">
                <a:latin typeface="Abadi"/>
                <a:cs typeface="Calibri"/>
              </a:rPr>
              <a:t> </a:t>
            </a:r>
            <a:r>
              <a:rPr lang="pt-BR" sz="1200" dirty="0" err="1">
                <a:latin typeface="Abadi"/>
                <a:cs typeface="Calibri"/>
              </a:rPr>
              <a:t>rows</a:t>
            </a:r>
            <a:r>
              <a:rPr lang="pt-BR" sz="1200" dirty="0">
                <a:latin typeface="Abadi"/>
                <a:cs typeface="Calibri"/>
              </a:rPr>
              <a:t> </a:t>
            </a:r>
            <a:r>
              <a:rPr lang="pt-BR" sz="1200" dirty="0" err="1">
                <a:latin typeface="Abadi"/>
                <a:cs typeface="Calibri"/>
              </a:rPr>
              <a:t>and</a:t>
            </a:r>
            <a:r>
              <a:rPr lang="pt-BR" sz="1200" dirty="0">
                <a:latin typeface="Abadi"/>
                <a:cs typeface="Calibri"/>
              </a:rPr>
              <a:t> parse </a:t>
            </a:r>
            <a:r>
              <a:rPr lang="pt-BR" sz="1200" dirty="0" err="1">
                <a:latin typeface="Abadi"/>
                <a:cs typeface="Calibri"/>
              </a:rPr>
              <a:t>each</a:t>
            </a:r>
            <a:r>
              <a:rPr lang="pt-BR" sz="1200" dirty="0">
                <a:latin typeface="Abadi"/>
                <a:cs typeface="Calibri"/>
              </a:rPr>
              <a:t> </a:t>
            </a:r>
            <a:r>
              <a:rPr lang="pt-BR" sz="1200" dirty="0" err="1">
                <a:latin typeface="Abadi"/>
                <a:cs typeface="Calibri"/>
              </a:rPr>
              <a:t>one</a:t>
            </a:r>
            <a:r>
              <a:rPr lang="pt-BR" sz="1200" dirty="0">
                <a:latin typeface="Abadi"/>
                <a:cs typeface="Calibri"/>
              </a:rPr>
              <a:t> </a:t>
            </a:r>
            <a:r>
              <a:rPr lang="pt-BR" sz="1200" dirty="0" err="1">
                <a:latin typeface="Abadi"/>
                <a:cs typeface="Calibri"/>
              </a:rPr>
              <a:t>to</a:t>
            </a:r>
            <a:r>
              <a:rPr lang="pt-BR" sz="1200" dirty="0">
                <a:latin typeface="Abadi"/>
                <a:cs typeface="Calibri"/>
              </a:rPr>
              <a:t> </a:t>
            </a:r>
            <a:r>
              <a:rPr lang="pt-BR" sz="1200" dirty="0" err="1">
                <a:latin typeface="Abadi"/>
                <a:cs typeface="Calibri"/>
              </a:rPr>
              <a:t>it's</a:t>
            </a:r>
            <a:r>
              <a:rPr lang="pt-BR" sz="1200" dirty="0">
                <a:latin typeface="Abadi"/>
                <a:cs typeface="Calibri"/>
              </a:rPr>
              <a:t> </a:t>
            </a:r>
            <a:r>
              <a:rPr lang="pt-BR" sz="1200" dirty="0" err="1">
                <a:latin typeface="Abadi"/>
                <a:cs typeface="Calibri"/>
              </a:rPr>
              <a:t>respective</a:t>
            </a:r>
            <a:r>
              <a:rPr lang="pt-BR" sz="1200" dirty="0">
                <a:latin typeface="Abadi"/>
                <a:cs typeface="Calibri"/>
              </a:rPr>
              <a:t> </a:t>
            </a:r>
            <a:r>
              <a:rPr lang="pt-BR" sz="1200" dirty="0" err="1">
                <a:latin typeface="Abadi"/>
                <a:cs typeface="Calibri"/>
              </a:rPr>
              <a:t>column</a:t>
            </a:r>
            <a:endParaRPr lang="pt-BR" sz="1200">
              <a:latin typeface="Abadi"/>
              <a:cs typeface="Calibri"/>
            </a:endParaRPr>
          </a:p>
        </p:txBody>
      </p:sp>
      <p:sp>
        <p:nvSpPr>
          <p:cNvPr id="13" name="Retângulo 12">
            <a:extLst>
              <a:ext uri="{FF2B5EF4-FFF2-40B4-BE49-F238E27FC236}">
                <a16:creationId xmlns:a16="http://schemas.microsoft.com/office/drawing/2014/main" id="{1975F43D-B4B7-4EED-82A7-09DECC8BE56D}"/>
              </a:ext>
            </a:extLst>
          </p:cNvPr>
          <p:cNvSpPr/>
          <p:nvPr/>
        </p:nvSpPr>
        <p:spPr>
          <a:xfrm>
            <a:off x="6764479" y="3422066"/>
            <a:ext cx="1853045"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200" dirty="0" err="1">
                <a:latin typeface="Abadi"/>
                <a:cs typeface="Calibri"/>
              </a:rPr>
              <a:t>Filter</a:t>
            </a:r>
            <a:r>
              <a:rPr lang="pt-BR" sz="1200" dirty="0">
                <a:latin typeface="Abadi"/>
                <a:cs typeface="Calibri"/>
              </a:rPr>
              <a:t> Data</a:t>
            </a:r>
          </a:p>
        </p:txBody>
      </p:sp>
      <p:cxnSp>
        <p:nvCxnSpPr>
          <p:cNvPr id="14" name="Conector de Seta Reta 13">
            <a:extLst>
              <a:ext uri="{FF2B5EF4-FFF2-40B4-BE49-F238E27FC236}">
                <a16:creationId xmlns:a16="http://schemas.microsoft.com/office/drawing/2014/main" id="{D07256B4-5B52-4D7A-8C21-C499389AD2E9}"/>
              </a:ext>
            </a:extLst>
          </p:cNvPr>
          <p:cNvCxnSpPr>
            <a:cxnSpLocks/>
          </p:cNvCxnSpPr>
          <p:nvPr/>
        </p:nvCxnSpPr>
        <p:spPr>
          <a:xfrm flipV="1">
            <a:off x="8349095" y="2296388"/>
            <a:ext cx="891885"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3A25EC79-E39A-4386-B3BA-7AD9A00662B9}"/>
              </a:ext>
            </a:extLst>
          </p:cNvPr>
          <p:cNvCxnSpPr>
            <a:cxnSpLocks/>
          </p:cNvCxnSpPr>
          <p:nvPr/>
        </p:nvCxnSpPr>
        <p:spPr>
          <a:xfrm flipH="1">
            <a:off x="10106889" y="2789958"/>
            <a:ext cx="1" cy="69272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00B3230-5510-4E42-9880-CBFD98846ED5}"/>
              </a:ext>
            </a:extLst>
          </p:cNvPr>
          <p:cNvCxnSpPr>
            <a:cxnSpLocks/>
          </p:cNvCxnSpPr>
          <p:nvPr/>
        </p:nvCxnSpPr>
        <p:spPr>
          <a:xfrm flipV="1">
            <a:off x="8444344" y="4036865"/>
            <a:ext cx="1013112" cy="86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423D921E-43A0-493E-829E-94280AD79E2F}"/>
              </a:ext>
            </a:extLst>
          </p:cNvPr>
          <p:cNvCxnSpPr>
            <a:cxnSpLocks/>
          </p:cNvCxnSpPr>
          <p:nvPr/>
        </p:nvCxnSpPr>
        <p:spPr>
          <a:xfrm>
            <a:off x="7703992" y="4543425"/>
            <a:ext cx="1234787" cy="438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Seta: para a Direita 6">
            <a:extLst>
              <a:ext uri="{FF2B5EF4-FFF2-40B4-BE49-F238E27FC236}">
                <a16:creationId xmlns:a16="http://schemas.microsoft.com/office/drawing/2014/main" id="{5E8BB312-0426-4935-BD24-0ACC137002EA}"/>
              </a:ext>
            </a:extLst>
          </p:cNvPr>
          <p:cNvSpPr/>
          <p:nvPr/>
        </p:nvSpPr>
        <p:spPr>
          <a:xfrm>
            <a:off x="5134290" y="2095637"/>
            <a:ext cx="1537573"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Tema</vt:lpstr>
      </vt:variant>
      <vt:variant>
        <vt:i4>1</vt:i4>
      </vt:variant>
      <vt:variant>
        <vt:lpstr>Títulos de slides</vt:lpstr>
      </vt:variant>
      <vt:variant>
        <vt:i4>47</vt:i4>
      </vt:variant>
    </vt:vector>
  </HeadingPairs>
  <TitlesOfParts>
    <vt:vector size="48" baseType="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1776</cp:revision>
  <dcterms:created xsi:type="dcterms:W3CDTF">2021-04-29T18:58:34Z</dcterms:created>
  <dcterms:modified xsi:type="dcterms:W3CDTF">2022-02-23T00:46:00Z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